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4660"/>
  </p:normalViewPr>
  <p:slideViewPr>
    <p:cSldViewPr snapToGrid="0">
      <p:cViewPr>
        <p:scale>
          <a:sx n="56" d="100"/>
          <a:sy n="56" d="100"/>
        </p:scale>
        <p:origin x="876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52F26-9981-4111-B30A-44DE46291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CB348-A5C3-41B3-AA99-C51493C8B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B3CE0-5D1F-4336-89FC-15CC610E2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1D68-145B-4C0B-9C28-7CB004C341F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8286D-FDAF-4B60-A015-63E23D4B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B2E9E-EC2D-4FD8-84D0-66E95FAB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C540-CF27-4382-A465-9BC0B3D9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8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28EF-9B58-4035-A5BC-820F8575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9D7C8-153C-4FBA-9C4D-2367C0807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83878-82B3-424D-BBD1-25A3BF33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1D68-145B-4C0B-9C28-7CB004C341F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85F30-0F6F-43A9-810D-A379A2AD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95BAA-5B81-43AC-8D4C-81FD3245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C540-CF27-4382-A465-9BC0B3D9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1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7073C0-7E98-4ED9-94F3-726B1BA20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A45E8-C651-4EDD-B92A-FC5E40F65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EF2F3-6172-434B-8607-934B1A4A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1D68-145B-4C0B-9C28-7CB004C341F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CB532-0FFF-4BD9-9BDF-DF35D5CC9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71ADA-BEBA-41A5-967A-BBA7CB49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C540-CF27-4382-A465-9BC0B3D9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070C-2249-47E6-B869-C518314E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AD3CC-0FEC-4940-BE07-743E00EEC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AFE3B-F117-4948-BF46-F51084FD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1D68-145B-4C0B-9C28-7CB004C341F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C480D-97DA-429D-9E15-6BCD3C8D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C1F88-2337-4DF3-BB92-34A01E01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C540-CF27-4382-A465-9BC0B3D9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5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8B30-0362-456C-8DF5-4F918EB37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4C5B3-3C4C-46CD-BCF8-E025A17BA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43F6F-9959-46FA-9755-621D8C62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1D68-145B-4C0B-9C28-7CB004C341F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8448B-205C-4EF4-9A2D-050A9F73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5BDA2-D0F1-4BB3-BA14-850F6BAF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C540-CF27-4382-A465-9BC0B3D9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2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BBE76-88DA-4558-B41F-54154627C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80687-54B0-4612-89BF-D5BB4E88B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43943-5791-4F7A-9E19-B6A518BED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C2EEB-99BA-4E96-9328-7A6CC5E4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1D68-145B-4C0B-9C28-7CB004C341F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CB8BE-8D09-4E74-9FE0-B2EF1A57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E5DA-0F56-4B10-BB31-5B5B6A2A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C540-CF27-4382-A465-9BC0B3D9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9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FED8-EB85-45B0-9800-9E3F36DC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6EE9A-F5AB-4660-A8B0-D13B54A6B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3EB2B-2264-4149-8508-92C344E80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23957-C94C-4D6F-A282-6370EEEFE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FCA529-6F47-40AA-B68B-43D2A8CF7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3FE5FA-0ABF-4C09-A473-6AD66FC0D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1D68-145B-4C0B-9C28-7CB004C341F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B482E-6C59-49C3-AB9C-222379261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0671F2-AB98-454D-8B26-E86B55C9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C540-CF27-4382-A465-9BC0B3D9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3C0FC-62F1-48B4-B0B5-C29C10CA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FFF87F-287F-43C9-ADB2-6046882C4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1D68-145B-4C0B-9C28-7CB004C341F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A8353-4240-4F3D-A73A-23699667F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C9C2E-4D40-454F-878E-168ABA65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C540-CF27-4382-A465-9BC0B3D9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0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04F459-09A8-42CF-B9CD-550F4793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1D68-145B-4C0B-9C28-7CB004C341F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D61FB-A513-46BF-922A-6CF89771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1A67C-7281-430F-9FC6-A077F58E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C540-CF27-4382-A465-9BC0B3D9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2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6660-C6A5-4833-AC2C-0F2D5C9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77E36-2B19-4291-A123-277F007C2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28465-70E9-416C-BF97-25AA67BBD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17A4B-FF65-4E13-898F-65296CD4C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1D68-145B-4C0B-9C28-7CB004C341F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DE11D-A6DA-46A8-875F-956B57E30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984BA-A972-490C-95D6-ACBE002B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C540-CF27-4382-A465-9BC0B3D9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9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13D19-7047-4BA7-8F0F-F21401D5B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88B32F-2BA4-415D-9FFE-2CBC9BE4A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D6B92-A5D5-45CE-81FD-2FB5089E6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33341-7FDC-446D-919D-8DC41BAE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1D68-145B-4C0B-9C28-7CB004C341F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35B6F-3EB0-46F5-B296-FF7C1A5E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BC521-0A64-4429-ACDD-1421F41F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C540-CF27-4382-A465-9BC0B3D9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7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C0B50B-A341-4BBF-B749-E2286EA1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6C9F2-0E99-4D91-92A1-F707D7BA0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97D0B-3025-4AD3-A8A2-D61D61FF9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1D68-145B-4C0B-9C28-7CB004C341F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BFFA0-80D7-46F9-9EA9-BCB80FA4A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74FE1-D2EB-4587-B444-A5A14A034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EC540-CF27-4382-A465-9BC0B3D94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GBs8es4bqE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07C72-E4B9-4E9B-847F-240272552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428000"/>
            <a:ext cx="6143626" cy="1400400"/>
          </a:xfrm>
        </p:spPr>
        <p:txBody>
          <a:bodyPr wrap="square" anchor="b">
            <a:normAutofit/>
          </a:bodyPr>
          <a:lstStyle/>
          <a:p>
            <a:pPr algn="l"/>
            <a:r>
              <a:rPr lang="en-US" sz="5600" dirty="0">
                <a:solidFill>
                  <a:schemeClr val="bg1"/>
                </a:solidFill>
              </a:rPr>
              <a:t>Civil Rights Unit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CE8B6-F9A2-4C1A-B2F8-5D76A44AF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713" y="4716472"/>
            <a:ext cx="3494088" cy="1017896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The Search for Equal Rights 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Untitled">
            <a:extLst>
              <a:ext uri="{FF2B5EF4-FFF2-40B4-BE49-F238E27FC236}">
                <a16:creationId xmlns:a16="http://schemas.microsoft.com/office/drawing/2014/main" id="{5DD1E3BF-5FC4-4F6E-8266-B866EA16D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9" r="16321" b="-1"/>
          <a:stretch/>
        </p:blipFill>
        <p:spPr bwMode="auto"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inion | The Agitated M.L.K. I Came to Love - The New York Times">
            <a:extLst>
              <a:ext uri="{FF2B5EF4-FFF2-40B4-BE49-F238E27FC236}">
                <a16:creationId xmlns:a16="http://schemas.microsoft.com/office/drawing/2014/main" id="{2E4F6413-81D5-4DAD-A774-D5E068B0A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1" b="-1"/>
          <a:stretch/>
        </p:blipFill>
        <p:spPr bwMode="auto"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9649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3924-F557-4265-AD45-B26FF01D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855" y="366082"/>
            <a:ext cx="4668257" cy="1325563"/>
          </a:xfrm>
        </p:spPr>
        <p:txBody>
          <a:bodyPr>
            <a:normAutofit/>
          </a:bodyPr>
          <a:lstStyle/>
          <a:p>
            <a:r>
              <a:rPr lang="en-US" b="1" dirty="0"/>
              <a:t>Montgomery  Bus Boycott Continued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Black Voices: Meet IU NAACP - Indiana Daily Student">
            <a:extLst>
              <a:ext uri="{FF2B5EF4-FFF2-40B4-BE49-F238E27FC236}">
                <a16:creationId xmlns:a16="http://schemas.microsoft.com/office/drawing/2014/main" id="{23469480-818C-461C-B6B3-52A407BB8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9" r="25068" b="2"/>
          <a:stretch/>
        </p:blipFill>
        <p:spPr bwMode="auto">
          <a:xfrm>
            <a:off x="3159896" y="2672790"/>
            <a:ext cx="3088504" cy="3016301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osa Parks">
            <a:extLst>
              <a:ext uri="{FF2B5EF4-FFF2-40B4-BE49-F238E27FC236}">
                <a16:creationId xmlns:a16="http://schemas.microsoft.com/office/drawing/2014/main" id="{59BA947E-CC4C-4972-BDE2-6681A9498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39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5" name="Picture 6" descr="KingArrested">
            <a:extLst>
              <a:ext uri="{FF2B5EF4-FFF2-40B4-BE49-F238E27FC236}">
                <a16:creationId xmlns:a16="http://schemas.microsoft.com/office/drawing/2014/main" id="{DB8FD8E0-62BA-4CE8-B494-0F74F6358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479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D4B96-E2C5-4C2E-AA71-4D2ADACD2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7" y="2133600"/>
            <a:ext cx="5030573" cy="4602480"/>
          </a:xfrm>
        </p:spPr>
        <p:txBody>
          <a:bodyPr anchor="t">
            <a:normAutofit/>
          </a:bodyPr>
          <a:lstStyle/>
          <a:p>
            <a:r>
              <a:rPr lang="en-US" altLang="en-US" b="1" dirty="0"/>
              <a:t>1. Rosa Parks incident- Montgomery Alabama-she refused to give up seat to a white man on a public bus.</a:t>
            </a:r>
          </a:p>
          <a:p>
            <a:r>
              <a:rPr lang="en-US" altLang="en-US" b="1" dirty="0"/>
              <a:t>2. Parks jailed and fined.</a:t>
            </a:r>
          </a:p>
          <a:p>
            <a:r>
              <a:rPr lang="en-US" altLang="en-US" b="1" dirty="0"/>
              <a:t>3. 26-year-old Martin Luther King rose to a leadership role.</a:t>
            </a:r>
          </a:p>
          <a:p>
            <a:r>
              <a:rPr lang="en-US" altLang="en-US" b="1" dirty="0"/>
              <a:t>4. NAACP-organized a bus boycott on all city buses</a:t>
            </a:r>
            <a:r>
              <a:rPr lang="en-US" altLang="en-US" dirty="0"/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0269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4FD99-3C20-4D05-A8DF-CA8A26E9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2453640" cy="1883222"/>
          </a:xfrm>
        </p:spPr>
        <p:txBody>
          <a:bodyPr anchor="t">
            <a:normAutofit fontScale="90000"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Montgomery Bus Boycott Continued…</a:t>
            </a:r>
          </a:p>
        </p:txBody>
      </p:sp>
      <p:pic>
        <p:nvPicPr>
          <p:cNvPr id="9218" name="Picture 2" descr="Montgomery Bus Boycott (1955-56) •">
            <a:extLst>
              <a:ext uri="{FF2B5EF4-FFF2-40B4-BE49-F238E27FC236}">
                <a16:creationId xmlns:a16="http://schemas.microsoft.com/office/drawing/2014/main" id="{D7BA17EF-9F93-458E-A516-169996983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" r="5952" b="-2"/>
          <a:stretch/>
        </p:blipFill>
        <p:spPr bwMode="auto"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mpty bus">
            <a:extLst>
              <a:ext uri="{FF2B5EF4-FFF2-40B4-BE49-F238E27FC236}">
                <a16:creationId xmlns:a16="http://schemas.microsoft.com/office/drawing/2014/main" id="{D090F258-539D-4E15-9A80-6C700BBBB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021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E2E5B-AA04-47D2-BE27-E679B28F0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0" y="4286160"/>
            <a:ext cx="8061959" cy="257184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200" dirty="0">
                <a:solidFill>
                  <a:schemeClr val="bg1">
                    <a:alpha val="80000"/>
                  </a:schemeClr>
                </a:solidFill>
              </a:rPr>
              <a:t>5. Residents car-pooled, walked, biked, did whatever to travel, except ride and pay for public bus transportation.</a:t>
            </a:r>
          </a:p>
          <a:p>
            <a:r>
              <a:rPr lang="en-US" altLang="en-US" sz="3200" dirty="0">
                <a:solidFill>
                  <a:schemeClr val="bg1">
                    <a:alpha val="80000"/>
                  </a:schemeClr>
                </a:solidFill>
              </a:rPr>
              <a:t>6. After a year of most buses sitting idle, the Supreme Court ruled that Montgomery’s bus segregation law illegal</a:t>
            </a:r>
          </a:p>
          <a:p>
            <a:endParaRPr lang="en-US" sz="15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5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5ED5F-923C-4049-BA6E-AB60BF9E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altLang="en-US" sz="3800" b="1" dirty="0">
                <a:solidFill>
                  <a:schemeClr val="bg1"/>
                </a:solidFill>
              </a:rPr>
              <a:t>Little Rock Arkansas</a:t>
            </a:r>
            <a:endParaRPr lang="en-US" sz="3800" b="1" dirty="0">
              <a:solidFill>
                <a:schemeClr val="bg1"/>
              </a:solidFill>
            </a:endParaRPr>
          </a:p>
        </p:txBody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FB03F05F-CABA-4596-948F-1CE8147E4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Athletic Commitments for Little Rock Central High Students | KARK">
            <a:extLst>
              <a:ext uri="{FF2B5EF4-FFF2-40B4-BE49-F238E27FC236}">
                <a16:creationId xmlns:a16="http://schemas.microsoft.com/office/drawing/2014/main" id="{6966EA71-3036-4192-8E5A-832929CD5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2" r="23214" b="-1"/>
          <a:stretch/>
        </p:blipFill>
        <p:spPr bwMode="auto">
          <a:xfrm>
            <a:off x="6735467" y="977900"/>
            <a:ext cx="5037433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00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4F246-F068-4AAA-926E-08D64C81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02412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altLang="en-US" sz="4800" b="1" dirty="0"/>
              <a:t>Little Rock </a:t>
            </a:r>
            <a:r>
              <a:rPr lang="en-US" altLang="en-US" sz="4800" b="1" dirty="0" err="1"/>
              <a:t>Cont</a:t>
            </a:r>
            <a:r>
              <a:rPr lang="en-US" altLang="en-US" sz="4800" b="1" dirty="0"/>
              <a:t>…</a:t>
            </a:r>
            <a:endParaRPr lang="en-US" sz="4800" b="1" dirty="0"/>
          </a:p>
        </p:txBody>
      </p:sp>
      <p:pic>
        <p:nvPicPr>
          <p:cNvPr id="11268" name="Picture 4" descr="Little Rock Nine broke racial barriers in 1957: 'I didn't know if I would  be alive to graduate' - pennlive.com">
            <a:extLst>
              <a:ext uri="{FF2B5EF4-FFF2-40B4-BE49-F238E27FC236}">
                <a16:creationId xmlns:a16="http://schemas.microsoft.com/office/drawing/2014/main" id="{A74BFDFF-F3EF-498C-9DB1-746D4C007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0" r="2" b="18810"/>
          <a:stretch/>
        </p:blipFill>
        <p:spPr bwMode="auto">
          <a:xfrm>
            <a:off x="20" y="10"/>
            <a:ext cx="4475130" cy="223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Netflix documentary chronicles plight of Little Rock Nine; ongoing issues  with U.S. public school system - Talk Business &amp; Politics">
            <a:extLst>
              <a:ext uri="{FF2B5EF4-FFF2-40B4-BE49-F238E27FC236}">
                <a16:creationId xmlns:a16="http://schemas.microsoft.com/office/drawing/2014/main" id="{A11CA1A1-F349-4B2D-87CE-B3654965B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7" b="1"/>
          <a:stretch/>
        </p:blipFill>
        <p:spPr bwMode="auto">
          <a:xfrm>
            <a:off x="170355" y="4642463"/>
            <a:ext cx="4475130" cy="221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Orval Faubus | Orval Eugene Faubus (January 7, 1910 – Decemb… | Flickr">
            <a:extLst>
              <a:ext uri="{FF2B5EF4-FFF2-40B4-BE49-F238E27FC236}">
                <a16:creationId xmlns:a16="http://schemas.microsoft.com/office/drawing/2014/main" id="{F0497D5A-4AA5-453D-A1AF-5877AEB3B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8242"/>
          <a:stretch/>
        </p:blipFill>
        <p:spPr bwMode="auto">
          <a:xfrm>
            <a:off x="20" y="2317079"/>
            <a:ext cx="4475130" cy="22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40150-1E51-4861-8FE7-B92C1AF9A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489" y="2232376"/>
            <a:ext cx="6730276" cy="4050792"/>
          </a:xfrm>
        </p:spPr>
        <p:txBody>
          <a:bodyPr>
            <a:normAutofit/>
          </a:bodyPr>
          <a:lstStyle/>
          <a:p>
            <a:r>
              <a:rPr lang="en-US" altLang="en-US" b="1" dirty="0"/>
              <a:t>1. 1957- Arkansas-9 African American students were scheduled to attend the previously all white Central High School.</a:t>
            </a:r>
          </a:p>
          <a:p>
            <a:r>
              <a:rPr lang="en-US" altLang="en-US" b="1" dirty="0"/>
              <a:t>2. Governor Orval Faubus opposed the decision in the Brown vs BD. of Ed case.</a:t>
            </a:r>
          </a:p>
          <a:p>
            <a:r>
              <a:rPr lang="en-US" altLang="en-US" b="1" dirty="0"/>
              <a:t>3. He ordered the Arkansas Nat’l. Guard to surround Central High and prevent the integration of the school.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1522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F85DB-F1AD-43F8-A0DA-9FB6DE94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314" y="452999"/>
            <a:ext cx="4375586" cy="1360561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/>
              <a:t>Little Rock </a:t>
            </a:r>
            <a:r>
              <a:rPr lang="en-US" altLang="en-US" b="1" dirty="0" err="1"/>
              <a:t>Cont</a:t>
            </a:r>
            <a:r>
              <a:rPr lang="en-US" altLang="en-US" b="1" dirty="0"/>
              <a:t>…</a:t>
            </a:r>
            <a:endParaRPr lang="en-US" b="1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6" name="Picture 8" descr="Dwight Eisenhower - Speech to the Nation on Segregation in Little Rock  Arkansas">
            <a:extLst>
              <a:ext uri="{FF2B5EF4-FFF2-40B4-BE49-F238E27FC236}">
                <a16:creationId xmlns:a16="http://schemas.microsoft.com/office/drawing/2014/main" id="{C2A78A33-B341-42FE-A8EB-00B942008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4" r="3585" b="-1"/>
          <a:stretch/>
        </p:blipFill>
        <p:spPr bwMode="auto"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2" name="Picture 4" descr="The Story Behind Elizabeth Eckford and Hazel Bryan's Iconic Photo">
            <a:extLst>
              <a:ext uri="{FF2B5EF4-FFF2-40B4-BE49-F238E27FC236}">
                <a16:creationId xmlns:a16="http://schemas.microsoft.com/office/drawing/2014/main" id="{3378FE5A-39FD-47DC-918D-AF6244AE1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r="27760"/>
          <a:stretch/>
        </p:blipFill>
        <p:spPr bwMode="auto"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Little Rock Nine | Names, Facts, &amp; Segregation | Britannica">
            <a:extLst>
              <a:ext uri="{FF2B5EF4-FFF2-40B4-BE49-F238E27FC236}">
                <a16:creationId xmlns:a16="http://schemas.microsoft.com/office/drawing/2014/main" id="{9C75464F-DA29-4470-864E-A09C6EEFA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r="14392" b="-2"/>
          <a:stretch/>
        </p:blipFill>
        <p:spPr bwMode="auto"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nsidious Weakness | Benjamin Schwarz">
            <a:extLst>
              <a:ext uri="{FF2B5EF4-FFF2-40B4-BE49-F238E27FC236}">
                <a16:creationId xmlns:a16="http://schemas.microsoft.com/office/drawing/2014/main" id="{C539F696-FC69-4E29-A6DA-E175BF971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8" b="1"/>
          <a:stretch/>
        </p:blipFill>
        <p:spPr bwMode="auto"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A07ED-1360-41C5-B473-68BB80753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303" y="1813560"/>
            <a:ext cx="5547337" cy="4861560"/>
          </a:xfrm>
        </p:spPr>
        <p:txBody>
          <a:bodyPr anchor="t">
            <a:normAutofit/>
          </a:bodyPr>
          <a:lstStyle/>
          <a:p>
            <a:r>
              <a:rPr lang="en-US" altLang="en-US" b="1" dirty="0"/>
              <a:t>4. An angry mob also surrounded the school shouting insults at the students.</a:t>
            </a:r>
          </a:p>
          <a:p>
            <a:r>
              <a:rPr lang="en-US" altLang="en-US" b="1" dirty="0"/>
              <a:t>5. Pres. Eisenhower realized the federal gov’t had to act- He ordered the 101’st Airborne division to enforce the court order.</a:t>
            </a:r>
          </a:p>
          <a:p>
            <a:r>
              <a:rPr lang="en-US" altLang="en-US" b="1" dirty="0"/>
              <a:t>6. The “Little Rock 9”, were driven to school and escorted to their classrooms with soldiers fully armed.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70198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D5013-E1C0-413F-AFE9-11B210C8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Sit-ins at Lunch Counters </a:t>
            </a:r>
          </a:p>
        </p:txBody>
      </p:sp>
      <p:pic>
        <p:nvPicPr>
          <p:cNvPr id="13316" name="Picture 4" descr="Did you know? : Greensboro Sit-Ins (1960 Movement) | Fundacja CAT">
            <a:extLst>
              <a:ext uri="{FF2B5EF4-FFF2-40B4-BE49-F238E27FC236}">
                <a16:creationId xmlns:a16="http://schemas.microsoft.com/office/drawing/2014/main" id="{3F3DA47E-78C5-4B72-A81F-12C5C3676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r="6236" b="2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Sit-in movement - Wikipedia">
            <a:extLst>
              <a:ext uri="{FF2B5EF4-FFF2-40B4-BE49-F238E27FC236}">
                <a16:creationId xmlns:a16="http://schemas.microsoft.com/office/drawing/2014/main" id="{88BA5FBA-2BFD-45D6-837E-F333B06AB1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1" b="-2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342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27F12B1F-4753-46F8-93FC-1E4191C13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80ABC-188E-4C28-8E1F-B03F439D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001" y="25889"/>
            <a:ext cx="4402039" cy="1306903"/>
          </a:xfrm>
        </p:spPr>
        <p:txBody>
          <a:bodyPr anchor="b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Sit-ins at Lunch Counters </a:t>
            </a:r>
            <a:r>
              <a:rPr lang="en-US" sz="3600" b="1" dirty="0" err="1">
                <a:solidFill>
                  <a:schemeClr val="bg1"/>
                </a:solidFill>
              </a:rPr>
              <a:t>Cont</a:t>
            </a:r>
            <a:r>
              <a:rPr lang="en-US" sz="3600" b="1" dirty="0">
                <a:solidFill>
                  <a:schemeClr val="bg1"/>
                </a:solidFill>
              </a:rPr>
              <a:t>…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342" name="Picture 6" descr="Sit-In Movement – African American Civil Rights Movement">
            <a:extLst>
              <a:ext uri="{FF2B5EF4-FFF2-40B4-BE49-F238E27FC236}">
                <a16:creationId xmlns:a16="http://schemas.microsoft.com/office/drawing/2014/main" id="{2FD8F545-89BD-4242-9FAE-305CDC25D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0278" y="261131"/>
            <a:ext cx="2584794" cy="18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2AE8636-A04B-4C96-AA50-C956D51C0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125" y="-24223"/>
            <a:ext cx="3483100" cy="2909287"/>
          </a:xfrm>
          <a:custGeom>
            <a:avLst/>
            <a:gdLst>
              <a:gd name="connsiteX0" fmla="*/ 452171 w 3483100"/>
              <a:gd name="connsiteY0" fmla="*/ 0 h 2909287"/>
              <a:gd name="connsiteX1" fmla="*/ 3030929 w 3483100"/>
              <a:gd name="connsiteY1" fmla="*/ 0 h 2909287"/>
              <a:gd name="connsiteX2" fmla="*/ 3085415 w 3483100"/>
              <a:gd name="connsiteY2" fmla="*/ 59949 h 2909287"/>
              <a:gd name="connsiteX3" fmla="*/ 3483100 w 3483100"/>
              <a:gd name="connsiteY3" fmla="*/ 1167737 h 2909287"/>
              <a:gd name="connsiteX4" fmla="*/ 1741550 w 3483100"/>
              <a:gd name="connsiteY4" fmla="*/ 2909287 h 2909287"/>
              <a:gd name="connsiteX5" fmla="*/ 0 w 3483100"/>
              <a:gd name="connsiteY5" fmla="*/ 1167737 h 2909287"/>
              <a:gd name="connsiteX6" fmla="*/ 397685 w 3483100"/>
              <a:gd name="connsiteY6" fmla="*/ 59949 h 290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3100" h="2909287">
                <a:moveTo>
                  <a:pt x="452171" y="0"/>
                </a:moveTo>
                <a:lnTo>
                  <a:pt x="3030929" y="0"/>
                </a:lnTo>
                <a:lnTo>
                  <a:pt x="3085415" y="59949"/>
                </a:lnTo>
                <a:cubicBezTo>
                  <a:pt x="3333857" y="360992"/>
                  <a:pt x="3483100" y="746936"/>
                  <a:pt x="3483100" y="1167737"/>
                </a:cubicBezTo>
                <a:cubicBezTo>
                  <a:pt x="3483100" y="2129569"/>
                  <a:pt x="2703382" y="2909287"/>
                  <a:pt x="1741550" y="2909287"/>
                </a:cubicBezTo>
                <a:cubicBezTo>
                  <a:pt x="779718" y="2909287"/>
                  <a:pt x="0" y="2129569"/>
                  <a:pt x="0" y="1167737"/>
                </a:cubicBezTo>
                <a:cubicBezTo>
                  <a:pt x="0" y="746936"/>
                  <a:pt x="149243" y="360992"/>
                  <a:pt x="397685" y="59949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9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5733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4338" name="Picture 2" descr="Civil Rights Movement -- Images of a Peoples' Movement">
            <a:extLst>
              <a:ext uri="{FF2B5EF4-FFF2-40B4-BE49-F238E27FC236}">
                <a16:creationId xmlns:a16="http://schemas.microsoft.com/office/drawing/2014/main" id="{230E06A8-68CD-4371-A47F-D0C1F31BC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91" y="3880857"/>
            <a:ext cx="2346025" cy="21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conic lunch counter restored at Woolworth on 5th (One of Nashville Civil  Rights Sit In Locations)">
            <a:extLst>
              <a:ext uri="{FF2B5EF4-FFF2-40B4-BE49-F238E27FC236}">
                <a16:creationId xmlns:a16="http://schemas.microsoft.com/office/drawing/2014/main" id="{2DE61CC6-C3A2-4A3E-9F69-D02054A26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7817" y="3651031"/>
            <a:ext cx="2325720" cy="156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C2F43-A8AA-4C6D-89F5-67A8AB358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001" y="1681703"/>
            <a:ext cx="5089871" cy="4865429"/>
          </a:xfrm>
        </p:spPr>
        <p:txBody>
          <a:bodyPr anchor="t">
            <a:noAutofit/>
          </a:bodyPr>
          <a:lstStyle/>
          <a:p>
            <a:r>
              <a:rPr lang="en-US" altLang="en-US" sz="2400" dirty="0">
                <a:solidFill>
                  <a:schemeClr val="bg1"/>
                </a:solidFill>
              </a:rPr>
              <a:t>1. On Feb. 1, 1960, 4 black students walked into a Woolworth’s store in Greensboro N.C. They sat down at the lunch counter and were refused service.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2. Students began a sit-in: They refused to move until their demands were met.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3. Students black and white who were trained in non-violence methods spent months in 15 southern cities.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0F17DC65-D057-4CEA-8B52-BF72D5D90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168" y="3062222"/>
            <a:ext cx="3212182" cy="3665314"/>
          </a:xfrm>
          <a:custGeom>
            <a:avLst/>
            <a:gdLst>
              <a:gd name="connsiteX0" fmla="*/ 1379525 w 3212182"/>
              <a:gd name="connsiteY0" fmla="*/ 0 h 3665314"/>
              <a:gd name="connsiteX1" fmla="*/ 3212182 w 3212182"/>
              <a:gd name="connsiteY1" fmla="*/ 1832657 h 3665314"/>
              <a:gd name="connsiteX2" fmla="*/ 1379525 w 3212182"/>
              <a:gd name="connsiteY2" fmla="*/ 3665314 h 3665314"/>
              <a:gd name="connsiteX3" fmla="*/ 83641 w 3212182"/>
              <a:gd name="connsiteY3" fmla="*/ 3128542 h 3665314"/>
              <a:gd name="connsiteX4" fmla="*/ 0 w 3212182"/>
              <a:gd name="connsiteY4" fmla="*/ 3036514 h 3665314"/>
              <a:gd name="connsiteX5" fmla="*/ 0 w 3212182"/>
              <a:gd name="connsiteY5" fmla="*/ 628801 h 3665314"/>
              <a:gd name="connsiteX6" fmla="*/ 83641 w 3212182"/>
              <a:gd name="connsiteY6" fmla="*/ 536773 h 3665314"/>
              <a:gd name="connsiteX7" fmla="*/ 1379525 w 3212182"/>
              <a:gd name="connsiteY7" fmla="*/ 0 h 366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2182" h="3665314">
                <a:moveTo>
                  <a:pt x="1379525" y="0"/>
                </a:moveTo>
                <a:cubicBezTo>
                  <a:pt x="2391674" y="0"/>
                  <a:pt x="3212182" y="820508"/>
                  <a:pt x="3212182" y="1832657"/>
                </a:cubicBezTo>
                <a:cubicBezTo>
                  <a:pt x="3212182" y="2844806"/>
                  <a:pt x="2391674" y="3665314"/>
                  <a:pt x="1379525" y="3665314"/>
                </a:cubicBezTo>
                <a:cubicBezTo>
                  <a:pt x="873451" y="3665314"/>
                  <a:pt x="415286" y="3460187"/>
                  <a:pt x="83641" y="3128542"/>
                </a:cubicBezTo>
                <a:lnTo>
                  <a:pt x="0" y="3036514"/>
                </a:lnTo>
                <a:lnTo>
                  <a:pt x="0" y="628801"/>
                </a:lnTo>
                <a:lnTo>
                  <a:pt x="83641" y="536773"/>
                </a:lnTo>
                <a:cubicBezTo>
                  <a:pt x="415286" y="205127"/>
                  <a:pt x="873451" y="0"/>
                  <a:pt x="1379525" y="0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5249834-544E-477E-84FD-888B8DB7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839" y="2791091"/>
            <a:ext cx="3281677" cy="32816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93339" y="1681703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35282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1E8AD-BE64-40A2-BB56-D09D77CF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03961"/>
            <a:ext cx="4391024" cy="1173700"/>
          </a:xfrm>
        </p:spPr>
        <p:txBody>
          <a:bodyPr anchor="t">
            <a:normAutofit/>
          </a:bodyPr>
          <a:lstStyle/>
          <a:p>
            <a:pPr algn="ctr"/>
            <a:r>
              <a:rPr lang="en-US" sz="3700" b="1" dirty="0">
                <a:solidFill>
                  <a:schemeClr val="bg1"/>
                </a:solidFill>
              </a:rPr>
              <a:t>Sit-ins at Lunch Counters Cont.. </a:t>
            </a:r>
            <a:endParaRPr lang="en-US" sz="3700" dirty="0">
              <a:solidFill>
                <a:schemeClr val="bg1"/>
              </a:solidFill>
            </a:endParaRPr>
          </a:p>
        </p:txBody>
      </p:sp>
      <p:pic>
        <p:nvPicPr>
          <p:cNvPr id="15366" name="Picture 6" descr="Civil Rights Movement -- Images of a Peoples' Movement">
            <a:extLst>
              <a:ext uri="{FF2B5EF4-FFF2-40B4-BE49-F238E27FC236}">
                <a16:creationId xmlns:a16="http://schemas.microsoft.com/office/drawing/2014/main" id="{134C7331-6599-4A5E-AB98-1F607CD93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1" r="18101" b="-2"/>
          <a:stretch/>
        </p:blipFill>
        <p:spPr bwMode="auto"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Our History - Jacksonville NAACP">
            <a:extLst>
              <a:ext uri="{FF2B5EF4-FFF2-40B4-BE49-F238E27FC236}">
                <a16:creationId xmlns:a16="http://schemas.microsoft.com/office/drawing/2014/main" id="{EF656052-E0B4-4292-B917-B0D6A0F7D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r="21647" b="1"/>
          <a:stretch/>
        </p:blipFill>
        <p:spPr bwMode="auto"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Primary sources - Greensboro Sit-ins">
            <a:extLst>
              <a:ext uri="{FF2B5EF4-FFF2-40B4-BE49-F238E27FC236}">
                <a16:creationId xmlns:a16="http://schemas.microsoft.com/office/drawing/2014/main" id="{5A334395-A96F-4687-A819-A4AFFDB77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r="13587" b="1"/>
          <a:stretch/>
        </p:blipFill>
        <p:spPr bwMode="auto"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FF893-F719-4DE7-AD66-62773EC57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4389120"/>
            <a:ext cx="7532370" cy="226314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bg1">
                    <a:alpha val="80000"/>
                  </a:schemeClr>
                </a:solidFill>
              </a:rPr>
              <a:t>4. Students were beat, burned with cigarettes, and had food dumped all over them.</a:t>
            </a:r>
          </a:p>
          <a:p>
            <a:r>
              <a:rPr lang="en-US" altLang="en-US" b="1" dirty="0">
                <a:solidFill>
                  <a:schemeClr val="bg1">
                    <a:alpha val="80000"/>
                  </a:schemeClr>
                </a:solidFill>
              </a:rPr>
              <a:t>5. Sit-Ins attracted national sympathy- store owners gave in because of revenue lost and began serving all.</a:t>
            </a:r>
          </a:p>
          <a:p>
            <a:endParaRPr lang="en-US" sz="15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2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8A2BC-8BCC-471D-8372-91D345BB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en-US" b="1" dirty="0"/>
              <a:t>Freedom Riders 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388" name="Picture 4" descr="Freedom Riders | The National Endowment for the Humanities">
            <a:extLst>
              <a:ext uri="{FF2B5EF4-FFF2-40B4-BE49-F238E27FC236}">
                <a16:creationId xmlns:a16="http://schemas.microsoft.com/office/drawing/2014/main" id="{F02C0003-3822-403C-976F-92E46539F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ORE was founded - U.S Civil Rights">
            <a:extLst>
              <a:ext uri="{FF2B5EF4-FFF2-40B4-BE49-F238E27FC236}">
                <a16:creationId xmlns:a16="http://schemas.microsoft.com/office/drawing/2014/main" id="{DD5432A8-CB95-43A2-984A-C5C6D0FE4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6" r="2" b="5645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Freedom Riders — Firelight Media">
            <a:extLst>
              <a:ext uri="{FF2B5EF4-FFF2-40B4-BE49-F238E27FC236}">
                <a16:creationId xmlns:a16="http://schemas.microsoft.com/office/drawing/2014/main" id="{C6B092B5-9B77-4D1C-A2B9-F7DE28127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r="17476" b="2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Content Placeholder 16393">
            <a:extLst>
              <a:ext uri="{FF2B5EF4-FFF2-40B4-BE49-F238E27FC236}">
                <a16:creationId xmlns:a16="http://schemas.microsoft.com/office/drawing/2014/main" id="{1DFB81EF-5D22-452E-A159-B640079AA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68655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4644A-73F9-4BDA-91AE-4858D980E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0" y="457201"/>
            <a:ext cx="5440680" cy="834390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Freedom Riders – Cont..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7414" name="Picture 6" descr="Pin on HOW EVIL WHITE POLICE USE INFORMANT TO TRAP INNOCENT BLACK FAMILIES">
            <a:extLst>
              <a:ext uri="{FF2B5EF4-FFF2-40B4-BE49-F238E27FC236}">
                <a16:creationId xmlns:a16="http://schemas.microsoft.com/office/drawing/2014/main" id="{1EC02A91-91C5-4FD8-A301-711011116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 b="49786"/>
          <a:stretch/>
        </p:blipFill>
        <p:spPr bwMode="auto">
          <a:xfrm>
            <a:off x="20" y="10"/>
            <a:ext cx="5983982" cy="3333738"/>
          </a:xfrm>
          <a:custGeom>
            <a:avLst/>
            <a:gdLst/>
            <a:ahLst/>
            <a:cxnLst/>
            <a:rect l="l" t="t" r="r" b="b"/>
            <a:pathLst>
              <a:path w="5984002" h="3333748">
                <a:moveTo>
                  <a:pt x="0" y="0"/>
                </a:moveTo>
                <a:lnTo>
                  <a:pt x="5984002" y="0"/>
                </a:lnTo>
                <a:lnTo>
                  <a:pt x="5984002" y="3207466"/>
                </a:lnTo>
                <a:lnTo>
                  <a:pt x="5974632" y="3224222"/>
                </a:lnTo>
                <a:cubicBezTo>
                  <a:pt x="5971874" y="3232240"/>
                  <a:pt x="5969769" y="3240871"/>
                  <a:pt x="5966960" y="3248619"/>
                </a:cubicBezTo>
                <a:cubicBezTo>
                  <a:pt x="5960339" y="3266468"/>
                  <a:pt x="5963751" y="3279610"/>
                  <a:pt x="5983007" y="3289222"/>
                </a:cubicBezTo>
                <a:lnTo>
                  <a:pt x="5984002" y="3290152"/>
                </a:lnTo>
                <a:lnTo>
                  <a:pt x="5984002" y="3333748"/>
                </a:lnTo>
                <a:lnTo>
                  <a:pt x="0" y="333374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50 years ago today, 'Freedom Riders' risked their lives against cowards to  smash Jim Crow">
            <a:extLst>
              <a:ext uri="{FF2B5EF4-FFF2-40B4-BE49-F238E27FC236}">
                <a16:creationId xmlns:a16="http://schemas.microsoft.com/office/drawing/2014/main" id="{138C8467-2610-4078-9E80-8A8BB63BC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r="36582"/>
          <a:stretch/>
        </p:blipFill>
        <p:spPr bwMode="auto">
          <a:xfrm>
            <a:off x="20" y="3524255"/>
            <a:ext cx="2952729" cy="3333749"/>
          </a:xfrm>
          <a:custGeom>
            <a:avLst/>
            <a:gdLst/>
            <a:ahLst/>
            <a:cxnLst/>
            <a:rect l="l" t="t" r="r" b="b"/>
            <a:pathLst>
              <a:path w="2952749" h="3333749">
                <a:moveTo>
                  <a:pt x="0" y="0"/>
                </a:moveTo>
                <a:lnTo>
                  <a:pt x="2952749" y="0"/>
                </a:lnTo>
                <a:lnTo>
                  <a:pt x="2952749" y="3333749"/>
                </a:lnTo>
                <a:lnTo>
                  <a:pt x="0" y="33337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Freedom Riders' Remembered 50 Years Later | Voice of America - English">
            <a:extLst>
              <a:ext uri="{FF2B5EF4-FFF2-40B4-BE49-F238E27FC236}">
                <a16:creationId xmlns:a16="http://schemas.microsoft.com/office/drawing/2014/main" id="{4F9C7264-2B76-4FDA-B926-9381A5324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6" r="20671" b="1"/>
          <a:stretch/>
        </p:blipFill>
        <p:spPr bwMode="auto">
          <a:xfrm>
            <a:off x="3143249" y="3524256"/>
            <a:ext cx="2660651" cy="3333744"/>
          </a:xfrm>
          <a:custGeom>
            <a:avLst/>
            <a:gdLst/>
            <a:ahLst/>
            <a:cxnLst/>
            <a:rect l="l" t="t" r="r" b="b"/>
            <a:pathLst>
              <a:path w="2660651" h="3333744">
                <a:moveTo>
                  <a:pt x="0" y="0"/>
                </a:moveTo>
                <a:lnTo>
                  <a:pt x="2660651" y="0"/>
                </a:lnTo>
                <a:lnTo>
                  <a:pt x="2660651" y="3333744"/>
                </a:lnTo>
                <a:lnTo>
                  <a:pt x="0" y="33337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CF161-04DF-488B-A8DE-B7FA9F8AB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530" y="1291590"/>
            <a:ext cx="5440680" cy="4536809"/>
          </a:xfrm>
        </p:spPr>
        <p:txBody>
          <a:bodyPr>
            <a:no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kern="0" dirty="0">
                <a:solidFill>
                  <a:schemeClr val="bg1">
                    <a:alpha val="80000"/>
                  </a:schemeClr>
                </a:solidFill>
                <a:latin typeface="Arial"/>
              </a:rPr>
              <a:t>1. CORE: the civil rights group, planned a series of freedom rides through segregated cities in the South.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kern="0" dirty="0">
                <a:solidFill>
                  <a:schemeClr val="bg1">
                    <a:alpha val="80000"/>
                  </a:schemeClr>
                </a:solidFill>
                <a:latin typeface="Arial"/>
              </a:rPr>
              <a:t>2. At terminals along the route, blacks would try to use “whites only” waiting rooms, bathrooms, and drinking fountains.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kern="0" dirty="0">
                <a:solidFill>
                  <a:schemeClr val="bg1">
                    <a:alpha val="80000"/>
                  </a:schemeClr>
                </a:solidFill>
                <a:latin typeface="Arial"/>
              </a:rPr>
              <a:t>3. The freedom riders expected violence and they got it. Riders were beaten and buses burned.</a:t>
            </a:r>
          </a:p>
        </p:txBody>
      </p:sp>
    </p:spTree>
    <p:extLst>
      <p:ext uri="{BB962C8B-B14F-4D97-AF65-F5344CB8AC3E}">
        <p14:creationId xmlns:p14="http://schemas.microsoft.com/office/powerpoint/2010/main" val="12900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C394A29-FB96-4573-9568-DADA00F59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82860-10F9-46C3-8B92-C19DEDE68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772"/>
            <a:ext cx="6140449" cy="814154"/>
          </a:xfrm>
        </p:spPr>
        <p:txBody>
          <a:bodyPr anchor="t">
            <a:normAutofit/>
          </a:bodyPr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</a:rPr>
              <a:t>Background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7E51B-6525-411E-B720-FCA20BB89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200"/>
            <a:ext cx="6140449" cy="4435488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b="1" dirty="0">
                <a:solidFill>
                  <a:schemeClr val="bg1">
                    <a:alpha val="80000"/>
                  </a:schemeClr>
                </a:solidFill>
              </a:rPr>
              <a:t>The Civil War ended in 1865 with a Northern victory.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 dirty="0">
                <a:solidFill>
                  <a:schemeClr val="bg1">
                    <a:alpha val="80000"/>
                  </a:schemeClr>
                </a:solidFill>
              </a:rPr>
              <a:t>Passage of the 13</a:t>
            </a:r>
            <a:r>
              <a:rPr lang="en-US" altLang="en-US" b="1" baseline="30000" dirty="0">
                <a:solidFill>
                  <a:schemeClr val="bg1">
                    <a:alpha val="80000"/>
                  </a:schemeClr>
                </a:solidFill>
              </a:rPr>
              <a:t>th</a:t>
            </a:r>
            <a:r>
              <a:rPr lang="en-US" altLang="en-US" b="1" dirty="0">
                <a:solidFill>
                  <a:schemeClr val="bg1">
                    <a:alpha val="80000"/>
                  </a:schemeClr>
                </a:solidFill>
              </a:rPr>
              <a:t>, 14</a:t>
            </a:r>
            <a:r>
              <a:rPr lang="en-US" altLang="en-US" b="1" baseline="30000" dirty="0">
                <a:solidFill>
                  <a:schemeClr val="bg1">
                    <a:alpha val="80000"/>
                  </a:schemeClr>
                </a:solidFill>
              </a:rPr>
              <a:t>th</a:t>
            </a:r>
            <a:r>
              <a:rPr lang="en-US" altLang="en-US" b="1" dirty="0">
                <a:solidFill>
                  <a:schemeClr val="bg1">
                    <a:alpha val="80000"/>
                  </a:schemeClr>
                </a:solidFill>
              </a:rPr>
              <a:t>, &amp; 15</a:t>
            </a:r>
            <a:r>
              <a:rPr lang="en-US" altLang="en-US" b="1" baseline="30000" dirty="0">
                <a:solidFill>
                  <a:schemeClr val="bg1">
                    <a:alpha val="80000"/>
                  </a:schemeClr>
                </a:solidFill>
              </a:rPr>
              <a:t>th</a:t>
            </a:r>
            <a:r>
              <a:rPr lang="en-US" altLang="en-US" b="1" dirty="0">
                <a:solidFill>
                  <a:schemeClr val="bg1">
                    <a:alpha val="80000"/>
                  </a:schemeClr>
                </a:solidFill>
              </a:rPr>
              <a:t> Amendments.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 dirty="0">
                <a:solidFill>
                  <a:schemeClr val="bg1">
                    <a:alpha val="80000"/>
                  </a:schemeClr>
                </a:solidFill>
              </a:rPr>
              <a:t>13</a:t>
            </a:r>
            <a:r>
              <a:rPr lang="en-US" altLang="en-US" b="1" baseline="30000" dirty="0">
                <a:solidFill>
                  <a:schemeClr val="bg1">
                    <a:alpha val="80000"/>
                  </a:schemeClr>
                </a:solidFill>
              </a:rPr>
              <a:t>th</a:t>
            </a:r>
            <a:r>
              <a:rPr lang="en-US" altLang="en-US" b="1" dirty="0">
                <a:solidFill>
                  <a:schemeClr val="bg1">
                    <a:alpha val="80000"/>
                  </a:schemeClr>
                </a:solidFill>
              </a:rPr>
              <a:t>- Abolished Slavery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 dirty="0">
                <a:solidFill>
                  <a:schemeClr val="bg1">
                    <a:alpha val="80000"/>
                  </a:schemeClr>
                </a:solidFill>
              </a:rPr>
              <a:t>14</a:t>
            </a:r>
            <a:r>
              <a:rPr lang="en-US" altLang="en-US" b="1" baseline="30000" dirty="0">
                <a:solidFill>
                  <a:schemeClr val="bg1">
                    <a:alpha val="80000"/>
                  </a:schemeClr>
                </a:solidFill>
              </a:rPr>
              <a:t>th</a:t>
            </a:r>
            <a:r>
              <a:rPr lang="en-US" altLang="en-US" b="1" dirty="0">
                <a:solidFill>
                  <a:schemeClr val="bg1">
                    <a:alpha val="80000"/>
                  </a:schemeClr>
                </a:solidFill>
              </a:rPr>
              <a:t>-Gave African Americans Citizenship and Equal protection under the law.</a:t>
            </a:r>
          </a:p>
          <a:p>
            <a:pPr marL="609600" indent="-609600">
              <a:buFontTx/>
              <a:buAutoNum type="arabicPeriod"/>
            </a:pPr>
            <a:r>
              <a:rPr lang="en-US" altLang="en-US" b="1" dirty="0">
                <a:solidFill>
                  <a:schemeClr val="bg1">
                    <a:alpha val="80000"/>
                  </a:schemeClr>
                </a:solidFill>
              </a:rPr>
              <a:t>15</a:t>
            </a:r>
            <a:r>
              <a:rPr lang="en-US" altLang="en-US" b="1" baseline="30000" dirty="0">
                <a:solidFill>
                  <a:schemeClr val="bg1">
                    <a:alpha val="80000"/>
                  </a:schemeClr>
                </a:solidFill>
              </a:rPr>
              <a:t>th</a:t>
            </a:r>
            <a:r>
              <a:rPr lang="en-US" altLang="en-US" b="1" dirty="0">
                <a:solidFill>
                  <a:schemeClr val="bg1">
                    <a:alpha val="80000"/>
                  </a:schemeClr>
                </a:solidFill>
              </a:rPr>
              <a:t>-Gave African American men the right to vote</a:t>
            </a:r>
          </a:p>
          <a:p>
            <a:endParaRPr lang="en-US" sz="22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2050" name="Picture 2" descr="Pin on Jim Crow Era">
            <a:extLst>
              <a:ext uri="{FF2B5EF4-FFF2-40B4-BE49-F238E27FC236}">
                <a16:creationId xmlns:a16="http://schemas.microsoft.com/office/drawing/2014/main" id="{09426BDA-F89C-44F8-884E-4A3650624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" r="-2" b="20142"/>
          <a:stretch/>
        </p:blipFill>
        <p:spPr bwMode="auto">
          <a:xfrm>
            <a:off x="7648048" y="2"/>
            <a:ext cx="4543952" cy="3333749"/>
          </a:xfrm>
          <a:custGeom>
            <a:avLst/>
            <a:gdLst/>
            <a:ahLst/>
            <a:cxnLst/>
            <a:rect l="l" t="t" r="r" b="b"/>
            <a:pathLst>
              <a:path w="4543952" h="3333749">
                <a:moveTo>
                  <a:pt x="332842" y="2836169"/>
                </a:moveTo>
                <a:lnTo>
                  <a:pt x="332842" y="2836170"/>
                </a:lnTo>
                <a:cubicBezTo>
                  <a:pt x="336914" y="2839980"/>
                  <a:pt x="340200" y="2844314"/>
                  <a:pt x="341533" y="2848791"/>
                </a:cubicBezTo>
                <a:lnTo>
                  <a:pt x="358166" y="2903542"/>
                </a:lnTo>
                <a:lnTo>
                  <a:pt x="366072" y="2947856"/>
                </a:lnTo>
                <a:lnTo>
                  <a:pt x="361441" y="2914325"/>
                </a:lnTo>
                <a:lnTo>
                  <a:pt x="358166" y="2903542"/>
                </a:lnTo>
                <a:lnTo>
                  <a:pt x="357138" y="2897782"/>
                </a:lnTo>
                <a:cubicBezTo>
                  <a:pt x="352392" y="2881304"/>
                  <a:pt x="346534" y="2865007"/>
                  <a:pt x="341533" y="2848790"/>
                </a:cubicBezTo>
                <a:close/>
                <a:moveTo>
                  <a:pt x="296001" y="2745349"/>
                </a:moveTo>
                <a:lnTo>
                  <a:pt x="289670" y="2770755"/>
                </a:lnTo>
                <a:lnTo>
                  <a:pt x="290080" y="2778003"/>
                </a:lnTo>
                <a:lnTo>
                  <a:pt x="289301" y="2782302"/>
                </a:lnTo>
                <a:lnTo>
                  <a:pt x="290501" y="2785437"/>
                </a:lnTo>
                <a:lnTo>
                  <a:pt x="290929" y="2793020"/>
                </a:lnTo>
                <a:lnTo>
                  <a:pt x="300579" y="2811777"/>
                </a:lnTo>
                <a:lnTo>
                  <a:pt x="300582" y="2811784"/>
                </a:lnTo>
                <a:lnTo>
                  <a:pt x="300583" y="2811784"/>
                </a:lnTo>
                <a:lnTo>
                  <a:pt x="300579" y="2811777"/>
                </a:lnTo>
                <a:lnTo>
                  <a:pt x="290501" y="2785437"/>
                </a:lnTo>
                <a:lnTo>
                  <a:pt x="290080" y="2778003"/>
                </a:lnTo>
                <a:close/>
                <a:moveTo>
                  <a:pt x="418115" y="2518261"/>
                </a:moveTo>
                <a:lnTo>
                  <a:pt x="418115" y="2518262"/>
                </a:lnTo>
                <a:lnTo>
                  <a:pt x="421759" y="2545004"/>
                </a:lnTo>
                <a:lnTo>
                  <a:pt x="417545" y="2571031"/>
                </a:lnTo>
                <a:cubicBezTo>
                  <a:pt x="405543" y="2612942"/>
                  <a:pt x="372966" y="2640947"/>
                  <a:pt x="344391" y="2667998"/>
                </a:cubicBezTo>
                <a:cubicBezTo>
                  <a:pt x="320006" y="2691051"/>
                  <a:pt x="306290" y="2716960"/>
                  <a:pt x="296001" y="2745345"/>
                </a:cubicBezTo>
                <a:lnTo>
                  <a:pt x="296001" y="2745346"/>
                </a:lnTo>
                <a:cubicBezTo>
                  <a:pt x="306290" y="2716961"/>
                  <a:pt x="320006" y="2691052"/>
                  <a:pt x="344391" y="2667999"/>
                </a:cubicBezTo>
                <a:cubicBezTo>
                  <a:pt x="372966" y="2640948"/>
                  <a:pt x="405543" y="2612943"/>
                  <a:pt x="417545" y="2571032"/>
                </a:cubicBezTo>
                <a:cubicBezTo>
                  <a:pt x="420117" y="2561983"/>
                  <a:pt x="421593" y="2553553"/>
                  <a:pt x="421760" y="2545004"/>
                </a:cubicBezTo>
                <a:lnTo>
                  <a:pt x="421759" y="2545004"/>
                </a:lnTo>
                <a:lnTo>
                  <a:pt x="421760" y="2545003"/>
                </a:lnTo>
                <a:cubicBezTo>
                  <a:pt x="421926" y="2536454"/>
                  <a:pt x="420783" y="2527787"/>
                  <a:pt x="418115" y="2518261"/>
                </a:cubicBezTo>
                <a:close/>
                <a:moveTo>
                  <a:pt x="414227" y="2440913"/>
                </a:moveTo>
                <a:lnTo>
                  <a:pt x="409472" y="2463014"/>
                </a:lnTo>
                <a:lnTo>
                  <a:pt x="409472" y="2463015"/>
                </a:lnTo>
                <a:lnTo>
                  <a:pt x="411535" y="2490548"/>
                </a:lnTo>
                <a:lnTo>
                  <a:pt x="418115" y="2518259"/>
                </a:lnTo>
                <a:lnTo>
                  <a:pt x="409472" y="2463015"/>
                </a:lnTo>
                <a:close/>
                <a:moveTo>
                  <a:pt x="817328" y="1508455"/>
                </a:moveTo>
                <a:lnTo>
                  <a:pt x="845421" y="1596210"/>
                </a:lnTo>
                <a:cubicBezTo>
                  <a:pt x="847898" y="1604975"/>
                  <a:pt x="846373" y="1615833"/>
                  <a:pt x="843517" y="1624977"/>
                </a:cubicBezTo>
                <a:cubicBezTo>
                  <a:pt x="833801" y="1656220"/>
                  <a:pt x="809415" y="1676033"/>
                  <a:pt x="786935" y="1697750"/>
                </a:cubicBezTo>
                <a:cubicBezTo>
                  <a:pt x="777029" y="1707276"/>
                  <a:pt x="769981" y="1720420"/>
                  <a:pt x="764267" y="1733185"/>
                </a:cubicBezTo>
                <a:cubicBezTo>
                  <a:pt x="749595" y="1766332"/>
                  <a:pt x="736452" y="1800243"/>
                  <a:pt x="722546" y="1833772"/>
                </a:cubicBezTo>
                <a:cubicBezTo>
                  <a:pt x="721212" y="1837010"/>
                  <a:pt x="717783" y="1839676"/>
                  <a:pt x="714925" y="1842155"/>
                </a:cubicBezTo>
                <a:cubicBezTo>
                  <a:pt x="684824" y="1866919"/>
                  <a:pt x="654535" y="1891494"/>
                  <a:pt x="624434" y="1916451"/>
                </a:cubicBezTo>
                <a:cubicBezTo>
                  <a:pt x="618720" y="1921213"/>
                  <a:pt x="614528" y="1928073"/>
                  <a:pt x="609004" y="1933216"/>
                </a:cubicBezTo>
                <a:cubicBezTo>
                  <a:pt x="601384" y="1940456"/>
                  <a:pt x="594143" y="1949600"/>
                  <a:pt x="584999" y="1953410"/>
                </a:cubicBezTo>
                <a:cubicBezTo>
                  <a:pt x="556234" y="1965221"/>
                  <a:pt x="543850" y="1987891"/>
                  <a:pt x="538516" y="2016466"/>
                </a:cubicBezTo>
                <a:cubicBezTo>
                  <a:pt x="533563" y="2042567"/>
                  <a:pt x="529371" y="2068666"/>
                  <a:pt x="523657" y="2094575"/>
                </a:cubicBezTo>
                <a:cubicBezTo>
                  <a:pt x="516799" y="2126198"/>
                  <a:pt x="509369" y="2157633"/>
                  <a:pt x="500986" y="2188876"/>
                </a:cubicBezTo>
                <a:cubicBezTo>
                  <a:pt x="497366" y="2202401"/>
                  <a:pt x="493176" y="2216689"/>
                  <a:pt x="485746" y="2228311"/>
                </a:cubicBezTo>
                <a:cubicBezTo>
                  <a:pt x="465171" y="2260887"/>
                  <a:pt x="451265" y="2295750"/>
                  <a:pt x="456789" y="2334041"/>
                </a:cubicBezTo>
                <a:cubicBezTo>
                  <a:pt x="461171" y="2364712"/>
                  <a:pt x="449931" y="2390431"/>
                  <a:pt x="432404" y="2409482"/>
                </a:cubicBezTo>
                <a:cubicBezTo>
                  <a:pt x="424451" y="2418151"/>
                  <a:pt x="418938" y="2426974"/>
                  <a:pt x="415303" y="2435910"/>
                </a:cubicBezTo>
                <a:lnTo>
                  <a:pt x="432404" y="2409483"/>
                </a:lnTo>
                <a:cubicBezTo>
                  <a:pt x="449931" y="2390432"/>
                  <a:pt x="461171" y="2364713"/>
                  <a:pt x="456789" y="2334042"/>
                </a:cubicBezTo>
                <a:cubicBezTo>
                  <a:pt x="451265" y="2295751"/>
                  <a:pt x="465171" y="2260888"/>
                  <a:pt x="485746" y="2228312"/>
                </a:cubicBezTo>
                <a:cubicBezTo>
                  <a:pt x="493176" y="2216690"/>
                  <a:pt x="497366" y="2202402"/>
                  <a:pt x="500986" y="2188877"/>
                </a:cubicBezTo>
                <a:cubicBezTo>
                  <a:pt x="509369" y="2157634"/>
                  <a:pt x="516799" y="2126199"/>
                  <a:pt x="523657" y="2094576"/>
                </a:cubicBezTo>
                <a:cubicBezTo>
                  <a:pt x="529371" y="2068667"/>
                  <a:pt x="533563" y="2042568"/>
                  <a:pt x="538516" y="2016467"/>
                </a:cubicBezTo>
                <a:cubicBezTo>
                  <a:pt x="543850" y="1987892"/>
                  <a:pt x="556234" y="1965222"/>
                  <a:pt x="584999" y="1953411"/>
                </a:cubicBezTo>
                <a:cubicBezTo>
                  <a:pt x="594143" y="1949601"/>
                  <a:pt x="601384" y="1940457"/>
                  <a:pt x="609004" y="1933217"/>
                </a:cubicBezTo>
                <a:cubicBezTo>
                  <a:pt x="614528" y="1928074"/>
                  <a:pt x="618720" y="1921214"/>
                  <a:pt x="624434" y="1916452"/>
                </a:cubicBezTo>
                <a:cubicBezTo>
                  <a:pt x="654535" y="1891495"/>
                  <a:pt x="684824" y="1866920"/>
                  <a:pt x="714925" y="1842156"/>
                </a:cubicBezTo>
                <a:cubicBezTo>
                  <a:pt x="717783" y="1839677"/>
                  <a:pt x="721212" y="1837011"/>
                  <a:pt x="722546" y="1833773"/>
                </a:cubicBezTo>
                <a:cubicBezTo>
                  <a:pt x="736452" y="1800244"/>
                  <a:pt x="749596" y="1766333"/>
                  <a:pt x="764267" y="1733186"/>
                </a:cubicBezTo>
                <a:cubicBezTo>
                  <a:pt x="769981" y="1720421"/>
                  <a:pt x="777029" y="1707277"/>
                  <a:pt x="786936" y="1697751"/>
                </a:cubicBezTo>
                <a:cubicBezTo>
                  <a:pt x="809416" y="1676034"/>
                  <a:pt x="833801" y="1656221"/>
                  <a:pt x="843517" y="1624978"/>
                </a:cubicBezTo>
                <a:cubicBezTo>
                  <a:pt x="846374" y="1615834"/>
                  <a:pt x="847899" y="1604976"/>
                  <a:pt x="845422" y="1596211"/>
                </a:cubicBezTo>
                <a:close/>
                <a:moveTo>
                  <a:pt x="798723" y="1459070"/>
                </a:moveTo>
                <a:lnTo>
                  <a:pt x="807941" y="1481569"/>
                </a:lnTo>
                <a:lnTo>
                  <a:pt x="798724" y="1459071"/>
                </a:lnTo>
                <a:close/>
                <a:moveTo>
                  <a:pt x="779530" y="1268755"/>
                </a:moveTo>
                <a:lnTo>
                  <a:pt x="774363" y="1286066"/>
                </a:lnTo>
                <a:cubicBezTo>
                  <a:pt x="759789" y="1306927"/>
                  <a:pt x="753550" y="1328549"/>
                  <a:pt x="752025" y="1350624"/>
                </a:cubicBezTo>
                <a:lnTo>
                  <a:pt x="757620" y="1413837"/>
                </a:lnTo>
                <a:lnTo>
                  <a:pt x="752026" y="1350625"/>
                </a:lnTo>
                <a:cubicBezTo>
                  <a:pt x="753550" y="1328550"/>
                  <a:pt x="759790" y="1306927"/>
                  <a:pt x="774363" y="1286067"/>
                </a:cubicBezTo>
                <a:cubicBezTo>
                  <a:pt x="777506" y="1281686"/>
                  <a:pt x="779078" y="1275399"/>
                  <a:pt x="779530" y="1268755"/>
                </a:cubicBezTo>
                <a:close/>
                <a:moveTo>
                  <a:pt x="837801" y="773032"/>
                </a:moveTo>
                <a:lnTo>
                  <a:pt x="829801" y="854376"/>
                </a:lnTo>
                <a:cubicBezTo>
                  <a:pt x="827515" y="878953"/>
                  <a:pt x="826753" y="903719"/>
                  <a:pt x="798747" y="915340"/>
                </a:cubicBezTo>
                <a:cubicBezTo>
                  <a:pt x="794365" y="917056"/>
                  <a:pt x="791127" y="922770"/>
                  <a:pt x="788269" y="927152"/>
                </a:cubicBezTo>
                <a:cubicBezTo>
                  <a:pt x="744261" y="994782"/>
                  <a:pt x="745405" y="1030977"/>
                  <a:pt x="791889" y="1097084"/>
                </a:cubicBezTo>
                <a:cubicBezTo>
                  <a:pt x="796651" y="1103942"/>
                  <a:pt x="800081" y="1118610"/>
                  <a:pt x="796271" y="1123182"/>
                </a:cubicBezTo>
                <a:cubicBezTo>
                  <a:pt x="780459" y="1142614"/>
                  <a:pt x="773411" y="1162951"/>
                  <a:pt x="771553" y="1184026"/>
                </a:cubicBezTo>
                <a:cubicBezTo>
                  <a:pt x="773411" y="1162951"/>
                  <a:pt x="780460" y="1142615"/>
                  <a:pt x="796272" y="1123183"/>
                </a:cubicBezTo>
                <a:cubicBezTo>
                  <a:pt x="800082" y="1118611"/>
                  <a:pt x="796652" y="1103943"/>
                  <a:pt x="791890" y="1097085"/>
                </a:cubicBezTo>
                <a:cubicBezTo>
                  <a:pt x="745406" y="1030978"/>
                  <a:pt x="744262" y="994783"/>
                  <a:pt x="788270" y="927153"/>
                </a:cubicBezTo>
                <a:cubicBezTo>
                  <a:pt x="791128" y="922771"/>
                  <a:pt x="794366" y="917057"/>
                  <a:pt x="798748" y="915341"/>
                </a:cubicBezTo>
                <a:cubicBezTo>
                  <a:pt x="826753" y="903720"/>
                  <a:pt x="827515" y="878954"/>
                  <a:pt x="829801" y="854377"/>
                </a:cubicBezTo>
                <a:cubicBezTo>
                  <a:pt x="832277" y="827327"/>
                  <a:pt x="835515" y="800274"/>
                  <a:pt x="837801" y="773033"/>
                </a:cubicBezTo>
                <a:close/>
                <a:moveTo>
                  <a:pt x="782400" y="517848"/>
                </a:moveTo>
                <a:lnTo>
                  <a:pt x="791317" y="556044"/>
                </a:lnTo>
                <a:cubicBezTo>
                  <a:pt x="793413" y="564045"/>
                  <a:pt x="798937" y="572619"/>
                  <a:pt x="797795" y="580047"/>
                </a:cubicBezTo>
                <a:cubicBezTo>
                  <a:pt x="794461" y="601575"/>
                  <a:pt x="796890" y="622198"/>
                  <a:pt x="801176" y="642534"/>
                </a:cubicBezTo>
                <a:lnTo>
                  <a:pt x="813700" y="694925"/>
                </a:lnTo>
                <a:lnTo>
                  <a:pt x="801177" y="642535"/>
                </a:lnTo>
                <a:cubicBezTo>
                  <a:pt x="796891" y="622198"/>
                  <a:pt x="794462" y="601576"/>
                  <a:pt x="797796" y="580048"/>
                </a:cubicBezTo>
                <a:cubicBezTo>
                  <a:pt x="798938" y="572620"/>
                  <a:pt x="793414" y="564046"/>
                  <a:pt x="791318" y="556045"/>
                </a:cubicBezTo>
                <a:close/>
                <a:moveTo>
                  <a:pt x="783887" y="313530"/>
                </a:moveTo>
                <a:lnTo>
                  <a:pt x="786245" y="324055"/>
                </a:lnTo>
                <a:cubicBezTo>
                  <a:pt x="786031" y="328961"/>
                  <a:pt x="785126" y="334581"/>
                  <a:pt x="784459" y="338867"/>
                </a:cubicBezTo>
                <a:lnTo>
                  <a:pt x="784454" y="338895"/>
                </a:lnTo>
                <a:lnTo>
                  <a:pt x="778363" y="367325"/>
                </a:lnTo>
                <a:lnTo>
                  <a:pt x="774553" y="395637"/>
                </a:lnTo>
                <a:lnTo>
                  <a:pt x="784454" y="338895"/>
                </a:lnTo>
                <a:lnTo>
                  <a:pt x="784460" y="338868"/>
                </a:lnTo>
                <a:cubicBezTo>
                  <a:pt x="785794" y="330296"/>
                  <a:pt x="788080" y="316387"/>
                  <a:pt x="783888" y="313531"/>
                </a:cubicBezTo>
                <a:close/>
                <a:moveTo>
                  <a:pt x="761560" y="281565"/>
                </a:moveTo>
                <a:lnTo>
                  <a:pt x="766454" y="295412"/>
                </a:lnTo>
                <a:lnTo>
                  <a:pt x="766455" y="295412"/>
                </a:lnTo>
                <a:close/>
                <a:moveTo>
                  <a:pt x="774880" y="24483"/>
                </a:moveTo>
                <a:lnTo>
                  <a:pt x="777142" y="74126"/>
                </a:lnTo>
                <a:cubicBezTo>
                  <a:pt x="775758" y="100171"/>
                  <a:pt x="771253" y="125873"/>
                  <a:pt x="767023" y="151566"/>
                </a:cubicBezTo>
                <a:lnTo>
                  <a:pt x="766824" y="153385"/>
                </a:lnTo>
                <a:lnTo>
                  <a:pt x="763010" y="177268"/>
                </a:lnTo>
                <a:lnTo>
                  <a:pt x="758551" y="228941"/>
                </a:lnTo>
                <a:lnTo>
                  <a:pt x="766824" y="153385"/>
                </a:lnTo>
                <a:lnTo>
                  <a:pt x="771220" y="125858"/>
                </a:lnTo>
                <a:cubicBezTo>
                  <a:pt x="773910" y="108700"/>
                  <a:pt x="776220" y="91489"/>
                  <a:pt x="777143" y="74126"/>
                </a:cubicBezTo>
                <a:close/>
                <a:moveTo>
                  <a:pt x="313355" y="0"/>
                </a:moveTo>
                <a:lnTo>
                  <a:pt x="777461" y="0"/>
                </a:lnTo>
                <a:lnTo>
                  <a:pt x="4543952" y="0"/>
                </a:lnTo>
                <a:lnTo>
                  <a:pt x="4543952" y="3333749"/>
                </a:lnTo>
                <a:lnTo>
                  <a:pt x="399547" y="3333749"/>
                </a:lnTo>
                <a:lnTo>
                  <a:pt x="398922" y="3329057"/>
                </a:lnTo>
                <a:cubicBezTo>
                  <a:pt x="389540" y="3276477"/>
                  <a:pt x="376205" y="3224564"/>
                  <a:pt x="363250" y="3172651"/>
                </a:cubicBezTo>
                <a:lnTo>
                  <a:pt x="350796" y="3077399"/>
                </a:lnTo>
                <a:lnTo>
                  <a:pt x="362488" y="2982146"/>
                </a:lnTo>
                <a:cubicBezTo>
                  <a:pt x="365441" y="2970573"/>
                  <a:pt x="366442" y="2959154"/>
                  <a:pt x="366072" y="2947860"/>
                </a:cubicBezTo>
                <a:lnTo>
                  <a:pt x="362488" y="2982145"/>
                </a:lnTo>
                <a:cubicBezTo>
                  <a:pt x="354392" y="3014150"/>
                  <a:pt x="350582" y="3045774"/>
                  <a:pt x="350796" y="3077398"/>
                </a:cubicBezTo>
                <a:lnTo>
                  <a:pt x="350796" y="3077399"/>
                </a:lnTo>
                <a:cubicBezTo>
                  <a:pt x="351010" y="3109023"/>
                  <a:pt x="355249" y="3140647"/>
                  <a:pt x="363250" y="3172652"/>
                </a:cubicBezTo>
                <a:cubicBezTo>
                  <a:pt x="376205" y="3224565"/>
                  <a:pt x="389540" y="3276478"/>
                  <a:pt x="398922" y="3329058"/>
                </a:cubicBezTo>
                <a:lnTo>
                  <a:pt x="399546" y="3333749"/>
                </a:lnTo>
                <a:lnTo>
                  <a:pt x="12516" y="3333749"/>
                </a:lnTo>
                <a:lnTo>
                  <a:pt x="12910" y="3318768"/>
                </a:lnTo>
                <a:cubicBezTo>
                  <a:pt x="12243" y="3314101"/>
                  <a:pt x="9909" y="3308767"/>
                  <a:pt x="6718" y="3304076"/>
                </a:cubicBezTo>
                <a:lnTo>
                  <a:pt x="0" y="3297654"/>
                </a:lnTo>
                <a:lnTo>
                  <a:pt x="0" y="3207864"/>
                </a:lnTo>
                <a:lnTo>
                  <a:pt x="15553" y="3186768"/>
                </a:lnTo>
                <a:cubicBezTo>
                  <a:pt x="28483" y="3162326"/>
                  <a:pt x="30484" y="3134644"/>
                  <a:pt x="36341" y="3107497"/>
                </a:cubicBezTo>
                <a:cubicBezTo>
                  <a:pt x="41105" y="3085400"/>
                  <a:pt x="41295" y="3064824"/>
                  <a:pt x="38057" y="3042725"/>
                </a:cubicBezTo>
                <a:cubicBezTo>
                  <a:pt x="30817" y="2994719"/>
                  <a:pt x="41105" y="2948044"/>
                  <a:pt x="54249" y="2901940"/>
                </a:cubicBezTo>
                <a:cubicBezTo>
                  <a:pt x="63012" y="2871459"/>
                  <a:pt x="68346" y="2840216"/>
                  <a:pt x="77300" y="2809927"/>
                </a:cubicBezTo>
                <a:cubicBezTo>
                  <a:pt x="84158" y="2787256"/>
                  <a:pt x="92351" y="2764587"/>
                  <a:pt x="103399" y="2743823"/>
                </a:cubicBezTo>
                <a:cubicBezTo>
                  <a:pt x="119594" y="2713720"/>
                  <a:pt x="143978" y="2687433"/>
                  <a:pt x="137500" y="2649140"/>
                </a:cubicBezTo>
                <a:cubicBezTo>
                  <a:pt x="131786" y="2615418"/>
                  <a:pt x="143786" y="2584939"/>
                  <a:pt x="155217" y="2554076"/>
                </a:cubicBezTo>
                <a:cubicBezTo>
                  <a:pt x="163599" y="2531406"/>
                  <a:pt x="172173" y="2508739"/>
                  <a:pt x="177507" y="2485304"/>
                </a:cubicBezTo>
                <a:cubicBezTo>
                  <a:pt x="183794" y="2457489"/>
                  <a:pt x="181126" y="2426056"/>
                  <a:pt x="192748" y="2401289"/>
                </a:cubicBezTo>
                <a:cubicBezTo>
                  <a:pt x="204940" y="2375380"/>
                  <a:pt x="196748" y="2353856"/>
                  <a:pt x="193318" y="2330803"/>
                </a:cubicBezTo>
                <a:cubicBezTo>
                  <a:pt x="187984" y="2294036"/>
                  <a:pt x="178077" y="2257456"/>
                  <a:pt x="190652" y="2220309"/>
                </a:cubicBezTo>
                <a:cubicBezTo>
                  <a:pt x="205892" y="2175160"/>
                  <a:pt x="222275" y="2130390"/>
                  <a:pt x="236753" y="2085051"/>
                </a:cubicBezTo>
                <a:cubicBezTo>
                  <a:pt x="242280" y="2067522"/>
                  <a:pt x="244566" y="2048665"/>
                  <a:pt x="247042" y="2030375"/>
                </a:cubicBezTo>
                <a:cubicBezTo>
                  <a:pt x="249138" y="2013040"/>
                  <a:pt x="243804" y="1992276"/>
                  <a:pt x="251804" y="1978937"/>
                </a:cubicBezTo>
                <a:cubicBezTo>
                  <a:pt x="272379" y="1944646"/>
                  <a:pt x="282475" y="1909405"/>
                  <a:pt x="282475" y="1869777"/>
                </a:cubicBezTo>
                <a:cubicBezTo>
                  <a:pt x="282475" y="1854917"/>
                  <a:pt x="291049" y="1840438"/>
                  <a:pt x="292573" y="1825390"/>
                </a:cubicBezTo>
                <a:cubicBezTo>
                  <a:pt x="294477" y="1804813"/>
                  <a:pt x="299622" y="1781191"/>
                  <a:pt x="292381" y="1763284"/>
                </a:cubicBezTo>
                <a:cubicBezTo>
                  <a:pt x="275237" y="1721182"/>
                  <a:pt x="289525" y="1687083"/>
                  <a:pt x="306480" y="1650314"/>
                </a:cubicBezTo>
                <a:cubicBezTo>
                  <a:pt x="323244" y="1614117"/>
                  <a:pt x="336579" y="1576016"/>
                  <a:pt x="347629" y="1537534"/>
                </a:cubicBezTo>
                <a:cubicBezTo>
                  <a:pt x="351629" y="1523056"/>
                  <a:pt x="344961" y="1505721"/>
                  <a:pt x="343629" y="1489717"/>
                </a:cubicBezTo>
                <a:cubicBezTo>
                  <a:pt x="343247" y="1484001"/>
                  <a:pt x="342675" y="1477714"/>
                  <a:pt x="344581" y="1472572"/>
                </a:cubicBezTo>
                <a:cubicBezTo>
                  <a:pt x="362870" y="1422851"/>
                  <a:pt x="376776" y="1372365"/>
                  <a:pt x="367252" y="1318453"/>
                </a:cubicBezTo>
                <a:cubicBezTo>
                  <a:pt x="366298" y="1313501"/>
                  <a:pt x="368394" y="1307975"/>
                  <a:pt x="369728" y="1303021"/>
                </a:cubicBezTo>
                <a:cubicBezTo>
                  <a:pt x="376586" y="1278826"/>
                  <a:pt x="387444" y="1255203"/>
                  <a:pt x="389921" y="1230630"/>
                </a:cubicBezTo>
                <a:cubicBezTo>
                  <a:pt x="396017" y="1170048"/>
                  <a:pt x="398495" y="1109088"/>
                  <a:pt x="402495" y="1048122"/>
                </a:cubicBezTo>
                <a:cubicBezTo>
                  <a:pt x="402685" y="1044312"/>
                  <a:pt x="402685" y="1040312"/>
                  <a:pt x="404019" y="1036884"/>
                </a:cubicBezTo>
                <a:cubicBezTo>
                  <a:pt x="412211" y="1014403"/>
                  <a:pt x="409543" y="994782"/>
                  <a:pt x="393923" y="975730"/>
                </a:cubicBezTo>
                <a:cubicBezTo>
                  <a:pt x="387064" y="967347"/>
                  <a:pt x="383444" y="955917"/>
                  <a:pt x="379634" y="945441"/>
                </a:cubicBezTo>
                <a:cubicBezTo>
                  <a:pt x="373918" y="930008"/>
                  <a:pt x="368394" y="914197"/>
                  <a:pt x="364774" y="898195"/>
                </a:cubicBezTo>
                <a:cubicBezTo>
                  <a:pt x="361346" y="882381"/>
                  <a:pt x="356583" y="865427"/>
                  <a:pt x="359250" y="850186"/>
                </a:cubicBezTo>
                <a:cubicBezTo>
                  <a:pt x="364012" y="822753"/>
                  <a:pt x="374680" y="796652"/>
                  <a:pt x="381730" y="769602"/>
                </a:cubicBezTo>
                <a:cubicBezTo>
                  <a:pt x="384206" y="760267"/>
                  <a:pt x="383824" y="749979"/>
                  <a:pt x="384016" y="740265"/>
                </a:cubicBezTo>
                <a:cubicBezTo>
                  <a:pt x="384586" y="717974"/>
                  <a:pt x="379062" y="695113"/>
                  <a:pt x="394875" y="674920"/>
                </a:cubicBezTo>
                <a:cubicBezTo>
                  <a:pt x="409733" y="656252"/>
                  <a:pt x="405353" y="637389"/>
                  <a:pt x="394113" y="617769"/>
                </a:cubicBezTo>
                <a:cubicBezTo>
                  <a:pt x="386110" y="603670"/>
                  <a:pt x="379824" y="587669"/>
                  <a:pt x="376776" y="571857"/>
                </a:cubicBezTo>
                <a:cubicBezTo>
                  <a:pt x="372586" y="550138"/>
                  <a:pt x="370870" y="528612"/>
                  <a:pt x="373348" y="505179"/>
                </a:cubicBezTo>
                <a:cubicBezTo>
                  <a:pt x="375062" y="488604"/>
                  <a:pt x="375824" y="475078"/>
                  <a:pt x="385920" y="462123"/>
                </a:cubicBezTo>
                <a:cubicBezTo>
                  <a:pt x="387444" y="460029"/>
                  <a:pt x="387826" y="456219"/>
                  <a:pt x="387634" y="453361"/>
                </a:cubicBezTo>
                <a:cubicBezTo>
                  <a:pt x="384396" y="415832"/>
                  <a:pt x="386110" y="378683"/>
                  <a:pt x="388399" y="340771"/>
                </a:cubicBezTo>
                <a:cubicBezTo>
                  <a:pt x="391445" y="292576"/>
                  <a:pt x="382492" y="241898"/>
                  <a:pt x="350487" y="200179"/>
                </a:cubicBezTo>
                <a:cubicBezTo>
                  <a:pt x="345723" y="194082"/>
                  <a:pt x="343629" y="184938"/>
                  <a:pt x="342485" y="176936"/>
                </a:cubicBezTo>
                <a:cubicBezTo>
                  <a:pt x="337533" y="139216"/>
                  <a:pt x="334103" y="101305"/>
                  <a:pt x="328579" y="63584"/>
                </a:cubicBezTo>
                <a:cubicBezTo>
                  <a:pt x="325530" y="43009"/>
                  <a:pt x="322862" y="21483"/>
                  <a:pt x="314480" y="28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promise and shortcomings of the 13th, 14th and 15th Amendments | The  Economist">
            <a:extLst>
              <a:ext uri="{FF2B5EF4-FFF2-40B4-BE49-F238E27FC236}">
                <a16:creationId xmlns:a16="http://schemas.microsoft.com/office/drawing/2014/main" id="{BB38D48B-A02A-46C4-B8FE-ADF5098A8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r="12512" b="1"/>
          <a:stretch/>
        </p:blipFill>
        <p:spPr bwMode="auto">
          <a:xfrm>
            <a:off x="7648048" y="3524252"/>
            <a:ext cx="4543952" cy="3333748"/>
          </a:xfrm>
          <a:custGeom>
            <a:avLst/>
            <a:gdLst/>
            <a:ahLst/>
            <a:cxnLst/>
            <a:rect l="l" t="t" r="r" b="b"/>
            <a:pathLst>
              <a:path w="4543952" h="3333748">
                <a:moveTo>
                  <a:pt x="296953" y="3138288"/>
                </a:moveTo>
                <a:lnTo>
                  <a:pt x="296953" y="3138289"/>
                </a:lnTo>
                <a:lnTo>
                  <a:pt x="296954" y="3138291"/>
                </a:lnTo>
                <a:lnTo>
                  <a:pt x="311551" y="3178723"/>
                </a:lnTo>
                <a:lnTo>
                  <a:pt x="297715" y="3218299"/>
                </a:lnTo>
                <a:lnTo>
                  <a:pt x="297714" y="3218302"/>
                </a:lnTo>
                <a:lnTo>
                  <a:pt x="283011" y="3252547"/>
                </a:lnTo>
                <a:lnTo>
                  <a:pt x="278238" y="3287809"/>
                </a:lnTo>
                <a:lnTo>
                  <a:pt x="278237" y="3287810"/>
                </a:lnTo>
                <a:lnTo>
                  <a:pt x="278237" y="3287811"/>
                </a:lnTo>
                <a:lnTo>
                  <a:pt x="278238" y="3287809"/>
                </a:lnTo>
                <a:lnTo>
                  <a:pt x="297714" y="3218302"/>
                </a:lnTo>
                <a:lnTo>
                  <a:pt x="297715" y="3218300"/>
                </a:lnTo>
                <a:cubicBezTo>
                  <a:pt x="306003" y="3204966"/>
                  <a:pt x="311147" y="3191916"/>
                  <a:pt x="311551" y="3178724"/>
                </a:cubicBezTo>
                <a:lnTo>
                  <a:pt x="311551" y="3178723"/>
                </a:lnTo>
                <a:lnTo>
                  <a:pt x="308405" y="3158774"/>
                </a:lnTo>
                <a:lnTo>
                  <a:pt x="296954" y="3138291"/>
                </a:lnTo>
                <a:close/>
                <a:moveTo>
                  <a:pt x="328959" y="3040367"/>
                </a:moveTo>
                <a:lnTo>
                  <a:pt x="306480" y="3064372"/>
                </a:lnTo>
                <a:cubicBezTo>
                  <a:pt x="298003" y="3073325"/>
                  <a:pt x="291954" y="3087089"/>
                  <a:pt x="289858" y="3100971"/>
                </a:cubicBezTo>
                <a:lnTo>
                  <a:pt x="289858" y="3100972"/>
                </a:lnTo>
                <a:lnTo>
                  <a:pt x="289870" y="3121299"/>
                </a:lnTo>
                <a:lnTo>
                  <a:pt x="296953" y="3138287"/>
                </a:lnTo>
                <a:lnTo>
                  <a:pt x="289858" y="3100972"/>
                </a:lnTo>
                <a:lnTo>
                  <a:pt x="306480" y="3064373"/>
                </a:lnTo>
                <a:cubicBezTo>
                  <a:pt x="312576" y="3057894"/>
                  <a:pt x="318672" y="3051226"/>
                  <a:pt x="328959" y="3040368"/>
                </a:cubicBezTo>
                <a:close/>
                <a:moveTo>
                  <a:pt x="248638" y="2914728"/>
                </a:moveTo>
                <a:cubicBezTo>
                  <a:pt x="258140" y="2919824"/>
                  <a:pt x="265617" y="2927397"/>
                  <a:pt x="268569" y="2939588"/>
                </a:cubicBezTo>
                <a:lnTo>
                  <a:pt x="268572" y="2939596"/>
                </a:lnTo>
                <a:lnTo>
                  <a:pt x="279556" y="2983799"/>
                </a:lnTo>
                <a:lnTo>
                  <a:pt x="282367" y="2988759"/>
                </a:lnTo>
                <a:lnTo>
                  <a:pt x="284834" y="2997551"/>
                </a:lnTo>
                <a:lnTo>
                  <a:pt x="301172" y="3021942"/>
                </a:lnTo>
                <a:lnTo>
                  <a:pt x="301172" y="3021941"/>
                </a:lnTo>
                <a:lnTo>
                  <a:pt x="282367" y="2988759"/>
                </a:lnTo>
                <a:lnTo>
                  <a:pt x="268572" y="2939596"/>
                </a:lnTo>
                <a:lnTo>
                  <a:pt x="268569" y="2939587"/>
                </a:lnTo>
                <a:close/>
                <a:moveTo>
                  <a:pt x="166047" y="2867990"/>
                </a:moveTo>
                <a:lnTo>
                  <a:pt x="173364" y="2883080"/>
                </a:lnTo>
                <a:lnTo>
                  <a:pt x="173364" y="2883079"/>
                </a:lnTo>
                <a:close/>
                <a:moveTo>
                  <a:pt x="157695" y="2469038"/>
                </a:moveTo>
                <a:lnTo>
                  <a:pt x="157695" y="2469039"/>
                </a:lnTo>
                <a:cubicBezTo>
                  <a:pt x="158837" y="2480279"/>
                  <a:pt x="158647" y="2493233"/>
                  <a:pt x="164171" y="2502188"/>
                </a:cubicBezTo>
                <a:cubicBezTo>
                  <a:pt x="181508" y="2530573"/>
                  <a:pt x="200176" y="2558006"/>
                  <a:pt x="220371" y="2584486"/>
                </a:cubicBezTo>
                <a:lnTo>
                  <a:pt x="234064" y="2609062"/>
                </a:lnTo>
                <a:lnTo>
                  <a:pt x="218468" y="2631347"/>
                </a:lnTo>
                <a:lnTo>
                  <a:pt x="218465" y="2631349"/>
                </a:lnTo>
                <a:cubicBezTo>
                  <a:pt x="196176" y="2651544"/>
                  <a:pt x="184556" y="2676691"/>
                  <a:pt x="179794" y="2704503"/>
                </a:cubicBezTo>
                <a:cubicBezTo>
                  <a:pt x="172363" y="2748511"/>
                  <a:pt x="166077" y="2792898"/>
                  <a:pt x="162457" y="2837286"/>
                </a:cubicBezTo>
                <a:lnTo>
                  <a:pt x="162457" y="2837287"/>
                </a:lnTo>
                <a:lnTo>
                  <a:pt x="179794" y="2704504"/>
                </a:lnTo>
                <a:cubicBezTo>
                  <a:pt x="184556" y="2676692"/>
                  <a:pt x="196176" y="2651545"/>
                  <a:pt x="218465" y="2631350"/>
                </a:cubicBezTo>
                <a:lnTo>
                  <a:pt x="218468" y="2631347"/>
                </a:lnTo>
                <a:lnTo>
                  <a:pt x="230364" y="2618937"/>
                </a:lnTo>
                <a:lnTo>
                  <a:pt x="234064" y="2609062"/>
                </a:lnTo>
                <a:lnTo>
                  <a:pt x="234064" y="2609061"/>
                </a:lnTo>
                <a:cubicBezTo>
                  <a:pt x="233993" y="2602631"/>
                  <a:pt x="229039" y="2595821"/>
                  <a:pt x="220371" y="2584485"/>
                </a:cubicBezTo>
                <a:cubicBezTo>
                  <a:pt x="200176" y="2558005"/>
                  <a:pt x="181508" y="2530572"/>
                  <a:pt x="164171" y="2502187"/>
                </a:cubicBezTo>
                <a:cubicBezTo>
                  <a:pt x="158647" y="2493232"/>
                  <a:pt x="158837" y="2480278"/>
                  <a:pt x="157695" y="2469038"/>
                </a:cubicBezTo>
                <a:close/>
                <a:moveTo>
                  <a:pt x="401733" y="697138"/>
                </a:moveTo>
                <a:lnTo>
                  <a:pt x="396017" y="728761"/>
                </a:lnTo>
                <a:cubicBezTo>
                  <a:pt x="383824" y="753148"/>
                  <a:pt x="368204" y="775817"/>
                  <a:pt x="356201" y="800392"/>
                </a:cubicBezTo>
                <a:cubicBezTo>
                  <a:pt x="350487" y="812204"/>
                  <a:pt x="347439" y="826301"/>
                  <a:pt x="347247" y="839637"/>
                </a:cubicBezTo>
                <a:lnTo>
                  <a:pt x="347247" y="839638"/>
                </a:lnTo>
                <a:cubicBezTo>
                  <a:pt x="346295" y="879073"/>
                  <a:pt x="346295" y="918509"/>
                  <a:pt x="348009" y="957752"/>
                </a:cubicBezTo>
                <a:cubicBezTo>
                  <a:pt x="350677" y="1022524"/>
                  <a:pt x="351249" y="1088248"/>
                  <a:pt x="408019" y="1134922"/>
                </a:cubicBezTo>
                <a:cubicBezTo>
                  <a:pt x="412591" y="1138734"/>
                  <a:pt x="415259" y="1146924"/>
                  <a:pt x="416021" y="1153403"/>
                </a:cubicBezTo>
                <a:cubicBezTo>
                  <a:pt x="419640" y="1183312"/>
                  <a:pt x="420022" y="1213983"/>
                  <a:pt x="425928" y="1243512"/>
                </a:cubicBezTo>
                <a:lnTo>
                  <a:pt x="427237" y="1276230"/>
                </a:lnTo>
                <a:lnTo>
                  <a:pt x="412401" y="1304663"/>
                </a:lnTo>
                <a:cubicBezTo>
                  <a:pt x="404115" y="1313450"/>
                  <a:pt x="397114" y="1322961"/>
                  <a:pt x="391971" y="1333064"/>
                </a:cubicBezTo>
                <a:lnTo>
                  <a:pt x="390221" y="1339090"/>
                </a:lnTo>
                <a:lnTo>
                  <a:pt x="387469" y="1343361"/>
                </a:lnTo>
                <a:lnTo>
                  <a:pt x="382691" y="1365022"/>
                </a:lnTo>
                <a:lnTo>
                  <a:pt x="382691" y="1365023"/>
                </a:lnTo>
                <a:cubicBezTo>
                  <a:pt x="382122" y="1372461"/>
                  <a:pt x="382634" y="1380105"/>
                  <a:pt x="384396" y="1387916"/>
                </a:cubicBezTo>
                <a:lnTo>
                  <a:pt x="385799" y="1409552"/>
                </a:lnTo>
                <a:lnTo>
                  <a:pt x="378247" y="1433200"/>
                </a:lnTo>
                <a:lnTo>
                  <a:pt x="360964" y="1462784"/>
                </a:lnTo>
                <a:cubicBezTo>
                  <a:pt x="349725" y="1479548"/>
                  <a:pt x="335627" y="1498599"/>
                  <a:pt x="334485" y="1517268"/>
                </a:cubicBezTo>
                <a:lnTo>
                  <a:pt x="334484" y="1517275"/>
                </a:lnTo>
                <a:lnTo>
                  <a:pt x="327690" y="1546330"/>
                </a:lnTo>
                <a:lnTo>
                  <a:pt x="321371" y="1563170"/>
                </a:lnTo>
                <a:lnTo>
                  <a:pt x="321364" y="1563197"/>
                </a:lnTo>
                <a:lnTo>
                  <a:pt x="315482" y="1578208"/>
                </a:lnTo>
                <a:lnTo>
                  <a:pt x="308338" y="1608967"/>
                </a:lnTo>
                <a:lnTo>
                  <a:pt x="308337" y="1608971"/>
                </a:lnTo>
                <a:lnTo>
                  <a:pt x="308337" y="1608972"/>
                </a:lnTo>
                <a:lnTo>
                  <a:pt x="315052" y="1641861"/>
                </a:lnTo>
                <a:lnTo>
                  <a:pt x="314362" y="1647837"/>
                </a:lnTo>
                <a:cubicBezTo>
                  <a:pt x="313481" y="1650147"/>
                  <a:pt x="312290" y="1652623"/>
                  <a:pt x="311814" y="1654814"/>
                </a:cubicBezTo>
                <a:lnTo>
                  <a:pt x="311814" y="1654815"/>
                </a:lnTo>
                <a:cubicBezTo>
                  <a:pt x="304574" y="1689869"/>
                  <a:pt x="311624" y="1722826"/>
                  <a:pt x="335437" y="1748544"/>
                </a:cubicBezTo>
                <a:lnTo>
                  <a:pt x="360397" y="1797098"/>
                </a:lnTo>
                <a:lnTo>
                  <a:pt x="364317" y="1830761"/>
                </a:lnTo>
                <a:lnTo>
                  <a:pt x="359440" y="1861131"/>
                </a:lnTo>
                <a:cubicBezTo>
                  <a:pt x="356201" y="1874468"/>
                  <a:pt x="353915" y="1887804"/>
                  <a:pt x="351249" y="1901329"/>
                </a:cubicBezTo>
                <a:cubicBezTo>
                  <a:pt x="347439" y="1919617"/>
                  <a:pt x="343437" y="1938098"/>
                  <a:pt x="339627" y="1956384"/>
                </a:cubicBezTo>
                <a:cubicBezTo>
                  <a:pt x="337722" y="1965244"/>
                  <a:pt x="335151" y="1974579"/>
                  <a:pt x="335103" y="1983414"/>
                </a:cubicBezTo>
                <a:lnTo>
                  <a:pt x="335103" y="1983415"/>
                </a:lnTo>
                <a:lnTo>
                  <a:pt x="337324" y="1996169"/>
                </a:lnTo>
                <a:lnTo>
                  <a:pt x="345722" y="2007439"/>
                </a:lnTo>
                <a:lnTo>
                  <a:pt x="345723" y="2007441"/>
                </a:lnTo>
                <a:lnTo>
                  <a:pt x="355869" y="2023325"/>
                </a:lnTo>
                <a:lnTo>
                  <a:pt x="346295" y="2038493"/>
                </a:lnTo>
                <a:cubicBezTo>
                  <a:pt x="303622" y="2076214"/>
                  <a:pt x="276951" y="2121936"/>
                  <a:pt x="275047" y="2180230"/>
                </a:cubicBezTo>
                <a:cubicBezTo>
                  <a:pt x="274665" y="2192232"/>
                  <a:pt x="271999" y="2204425"/>
                  <a:pt x="269141" y="2216235"/>
                </a:cubicBezTo>
                <a:cubicBezTo>
                  <a:pt x="267426" y="2223475"/>
                  <a:pt x="265520" y="2232240"/>
                  <a:pt x="260376" y="2236620"/>
                </a:cubicBezTo>
                <a:cubicBezTo>
                  <a:pt x="221133" y="2270721"/>
                  <a:pt x="193890" y="2313204"/>
                  <a:pt x="171981" y="2359498"/>
                </a:cubicBezTo>
                <a:lnTo>
                  <a:pt x="171979" y="2359503"/>
                </a:lnTo>
                <a:lnTo>
                  <a:pt x="160957" y="2385098"/>
                </a:lnTo>
                <a:lnTo>
                  <a:pt x="154076" y="2411693"/>
                </a:lnTo>
                <a:lnTo>
                  <a:pt x="154075" y="2411696"/>
                </a:lnTo>
                <a:lnTo>
                  <a:pt x="154075" y="2411697"/>
                </a:lnTo>
                <a:lnTo>
                  <a:pt x="154242" y="2440224"/>
                </a:lnTo>
                <a:lnTo>
                  <a:pt x="157695" y="2469037"/>
                </a:lnTo>
                <a:lnTo>
                  <a:pt x="154075" y="2411697"/>
                </a:lnTo>
                <a:lnTo>
                  <a:pt x="154076" y="2411693"/>
                </a:lnTo>
                <a:lnTo>
                  <a:pt x="171979" y="2359503"/>
                </a:lnTo>
                <a:lnTo>
                  <a:pt x="171981" y="2359499"/>
                </a:lnTo>
                <a:cubicBezTo>
                  <a:pt x="193890" y="2313205"/>
                  <a:pt x="221133" y="2270722"/>
                  <a:pt x="260376" y="2236621"/>
                </a:cubicBezTo>
                <a:cubicBezTo>
                  <a:pt x="265520" y="2232241"/>
                  <a:pt x="267426" y="2223476"/>
                  <a:pt x="269141" y="2216236"/>
                </a:cubicBezTo>
                <a:cubicBezTo>
                  <a:pt x="271999" y="2204426"/>
                  <a:pt x="274665" y="2192233"/>
                  <a:pt x="275047" y="2180231"/>
                </a:cubicBezTo>
                <a:cubicBezTo>
                  <a:pt x="276951" y="2121937"/>
                  <a:pt x="303622" y="2076215"/>
                  <a:pt x="346295" y="2038494"/>
                </a:cubicBezTo>
                <a:cubicBezTo>
                  <a:pt x="352392" y="2033065"/>
                  <a:pt x="355774" y="2028255"/>
                  <a:pt x="355869" y="2023326"/>
                </a:cubicBezTo>
                <a:lnTo>
                  <a:pt x="355869" y="2023325"/>
                </a:lnTo>
                <a:cubicBezTo>
                  <a:pt x="355964" y="2018396"/>
                  <a:pt x="352773" y="2013347"/>
                  <a:pt x="345723" y="2007440"/>
                </a:cubicBezTo>
                <a:lnTo>
                  <a:pt x="345722" y="2007439"/>
                </a:lnTo>
                <a:lnTo>
                  <a:pt x="335103" y="1983415"/>
                </a:lnTo>
                <a:lnTo>
                  <a:pt x="339627" y="1956385"/>
                </a:lnTo>
                <a:cubicBezTo>
                  <a:pt x="343437" y="1938099"/>
                  <a:pt x="347439" y="1919618"/>
                  <a:pt x="351249" y="1901330"/>
                </a:cubicBezTo>
                <a:cubicBezTo>
                  <a:pt x="353915" y="1887805"/>
                  <a:pt x="356201" y="1874469"/>
                  <a:pt x="359440" y="1861132"/>
                </a:cubicBezTo>
                <a:cubicBezTo>
                  <a:pt x="361965" y="1850750"/>
                  <a:pt x="363668" y="1840630"/>
                  <a:pt x="364317" y="1830762"/>
                </a:cubicBezTo>
                <a:lnTo>
                  <a:pt x="364317" y="1830761"/>
                </a:lnTo>
                <a:lnTo>
                  <a:pt x="362870" y="1801910"/>
                </a:lnTo>
                <a:lnTo>
                  <a:pt x="360397" y="1797098"/>
                </a:lnTo>
                <a:lnTo>
                  <a:pt x="359341" y="1788035"/>
                </a:lnTo>
                <a:cubicBezTo>
                  <a:pt x="354789" y="1774342"/>
                  <a:pt x="347082" y="1761188"/>
                  <a:pt x="335437" y="1748543"/>
                </a:cubicBezTo>
                <a:cubicBezTo>
                  <a:pt x="323531" y="1735684"/>
                  <a:pt x="315815" y="1721016"/>
                  <a:pt x="311981" y="1705180"/>
                </a:cubicBezTo>
                <a:lnTo>
                  <a:pt x="311814" y="1654815"/>
                </a:lnTo>
                <a:lnTo>
                  <a:pt x="314362" y="1647838"/>
                </a:lnTo>
                <a:cubicBezTo>
                  <a:pt x="315243" y="1645528"/>
                  <a:pt x="315814" y="1643385"/>
                  <a:pt x="315052" y="1641861"/>
                </a:cubicBezTo>
                <a:lnTo>
                  <a:pt x="315052" y="1641860"/>
                </a:lnTo>
                <a:lnTo>
                  <a:pt x="308337" y="1608972"/>
                </a:lnTo>
                <a:lnTo>
                  <a:pt x="308338" y="1608967"/>
                </a:lnTo>
                <a:lnTo>
                  <a:pt x="321364" y="1563197"/>
                </a:lnTo>
                <a:lnTo>
                  <a:pt x="327270" y="1548123"/>
                </a:lnTo>
                <a:lnTo>
                  <a:pt x="327690" y="1546330"/>
                </a:lnTo>
                <a:lnTo>
                  <a:pt x="329863" y="1540537"/>
                </a:lnTo>
                <a:lnTo>
                  <a:pt x="334484" y="1517275"/>
                </a:lnTo>
                <a:lnTo>
                  <a:pt x="334485" y="1517269"/>
                </a:lnTo>
                <a:cubicBezTo>
                  <a:pt x="335627" y="1498600"/>
                  <a:pt x="349725" y="1479549"/>
                  <a:pt x="360964" y="1462785"/>
                </a:cubicBezTo>
                <a:cubicBezTo>
                  <a:pt x="366751" y="1454140"/>
                  <a:pt x="372458" y="1445844"/>
                  <a:pt x="376969" y="1437203"/>
                </a:cubicBezTo>
                <a:lnTo>
                  <a:pt x="378247" y="1433200"/>
                </a:lnTo>
                <a:lnTo>
                  <a:pt x="381039" y="1428420"/>
                </a:lnTo>
                <a:lnTo>
                  <a:pt x="385799" y="1409552"/>
                </a:lnTo>
                <a:cubicBezTo>
                  <a:pt x="386468" y="1402869"/>
                  <a:pt x="386111" y="1395726"/>
                  <a:pt x="384396" y="1387915"/>
                </a:cubicBezTo>
                <a:lnTo>
                  <a:pt x="382691" y="1365022"/>
                </a:lnTo>
                <a:lnTo>
                  <a:pt x="390221" y="1339090"/>
                </a:lnTo>
                <a:lnTo>
                  <a:pt x="412401" y="1304664"/>
                </a:lnTo>
                <a:cubicBezTo>
                  <a:pt x="420784" y="1295711"/>
                  <a:pt x="425356" y="1286328"/>
                  <a:pt x="427237" y="1276231"/>
                </a:cubicBezTo>
                <a:lnTo>
                  <a:pt x="427237" y="1276230"/>
                </a:lnTo>
                <a:cubicBezTo>
                  <a:pt x="429119" y="1266133"/>
                  <a:pt x="428309" y="1255322"/>
                  <a:pt x="425928" y="1243511"/>
                </a:cubicBezTo>
                <a:cubicBezTo>
                  <a:pt x="420022" y="1213982"/>
                  <a:pt x="419640" y="1183311"/>
                  <a:pt x="416021" y="1153402"/>
                </a:cubicBezTo>
                <a:cubicBezTo>
                  <a:pt x="415259" y="1146923"/>
                  <a:pt x="412591" y="1138733"/>
                  <a:pt x="408019" y="1134921"/>
                </a:cubicBezTo>
                <a:cubicBezTo>
                  <a:pt x="351249" y="1088247"/>
                  <a:pt x="350677" y="1022523"/>
                  <a:pt x="348009" y="957751"/>
                </a:cubicBezTo>
                <a:lnTo>
                  <a:pt x="347247" y="839638"/>
                </a:lnTo>
                <a:lnTo>
                  <a:pt x="356201" y="800393"/>
                </a:lnTo>
                <a:cubicBezTo>
                  <a:pt x="368204" y="775818"/>
                  <a:pt x="383824" y="753149"/>
                  <a:pt x="396017" y="728762"/>
                </a:cubicBezTo>
                <a:cubicBezTo>
                  <a:pt x="400781" y="719620"/>
                  <a:pt x="400971" y="707808"/>
                  <a:pt x="401733" y="697139"/>
                </a:cubicBezTo>
                <a:close/>
                <a:moveTo>
                  <a:pt x="401733" y="519586"/>
                </a:moveTo>
                <a:lnTo>
                  <a:pt x="401733" y="519587"/>
                </a:lnTo>
                <a:lnTo>
                  <a:pt x="416855" y="579573"/>
                </a:lnTo>
                <a:lnTo>
                  <a:pt x="405544" y="641129"/>
                </a:lnTo>
                <a:lnTo>
                  <a:pt x="405543" y="641130"/>
                </a:lnTo>
                <a:cubicBezTo>
                  <a:pt x="402114" y="649227"/>
                  <a:pt x="401543" y="658514"/>
                  <a:pt x="401638" y="668134"/>
                </a:cubicBezTo>
                <a:lnTo>
                  <a:pt x="401638" y="668135"/>
                </a:lnTo>
                <a:lnTo>
                  <a:pt x="405543" y="641131"/>
                </a:lnTo>
                <a:lnTo>
                  <a:pt x="405544" y="641129"/>
                </a:lnTo>
                <a:lnTo>
                  <a:pt x="414887" y="610003"/>
                </a:lnTo>
                <a:lnTo>
                  <a:pt x="416855" y="579573"/>
                </a:lnTo>
                <a:lnTo>
                  <a:pt x="416855" y="579572"/>
                </a:lnTo>
                <a:cubicBezTo>
                  <a:pt x="415879" y="559449"/>
                  <a:pt x="410497" y="539589"/>
                  <a:pt x="401733" y="519586"/>
                </a:cubicBezTo>
                <a:close/>
                <a:moveTo>
                  <a:pt x="0" y="0"/>
                </a:moveTo>
                <a:lnTo>
                  <a:pt x="420949" y="0"/>
                </a:lnTo>
                <a:lnTo>
                  <a:pt x="432976" y="20461"/>
                </a:lnTo>
                <a:cubicBezTo>
                  <a:pt x="438406" y="27938"/>
                  <a:pt x="442585" y="33463"/>
                  <a:pt x="445520" y="38068"/>
                </a:cubicBezTo>
                <a:lnTo>
                  <a:pt x="450598" y="50155"/>
                </a:lnTo>
                <a:lnTo>
                  <a:pt x="448246" y="62921"/>
                </a:lnTo>
                <a:cubicBezTo>
                  <a:pt x="446228" y="67979"/>
                  <a:pt x="442978" y="74182"/>
                  <a:pt x="438500" y="82564"/>
                </a:cubicBezTo>
                <a:cubicBezTo>
                  <a:pt x="434118" y="90566"/>
                  <a:pt x="431452" y="100472"/>
                  <a:pt x="424974" y="106379"/>
                </a:cubicBezTo>
                <a:cubicBezTo>
                  <a:pt x="408496" y="121429"/>
                  <a:pt x="402257" y="138241"/>
                  <a:pt x="400733" y="155910"/>
                </a:cubicBezTo>
                <a:lnTo>
                  <a:pt x="400733" y="155911"/>
                </a:lnTo>
                <a:lnTo>
                  <a:pt x="404781" y="210585"/>
                </a:lnTo>
                <a:lnTo>
                  <a:pt x="404399" y="230399"/>
                </a:lnTo>
                <a:cubicBezTo>
                  <a:pt x="398399" y="242877"/>
                  <a:pt x="396447" y="254402"/>
                  <a:pt x="398042" y="265523"/>
                </a:cubicBezTo>
                <a:lnTo>
                  <a:pt x="398042" y="265524"/>
                </a:lnTo>
                <a:cubicBezTo>
                  <a:pt x="399638" y="276644"/>
                  <a:pt x="404781" y="287361"/>
                  <a:pt x="412973" y="298220"/>
                </a:cubicBezTo>
                <a:lnTo>
                  <a:pt x="427308" y="328367"/>
                </a:lnTo>
                <a:lnTo>
                  <a:pt x="417926" y="361084"/>
                </a:lnTo>
                <a:lnTo>
                  <a:pt x="417925" y="361085"/>
                </a:lnTo>
                <a:cubicBezTo>
                  <a:pt x="398494" y="385851"/>
                  <a:pt x="388302" y="411474"/>
                  <a:pt x="386040" y="437906"/>
                </a:cubicBezTo>
                <a:lnTo>
                  <a:pt x="386040" y="437907"/>
                </a:lnTo>
                <a:lnTo>
                  <a:pt x="388431" y="478157"/>
                </a:lnTo>
                <a:lnTo>
                  <a:pt x="401733" y="519585"/>
                </a:lnTo>
                <a:lnTo>
                  <a:pt x="386040" y="437907"/>
                </a:lnTo>
                <a:lnTo>
                  <a:pt x="395544" y="398872"/>
                </a:lnTo>
                <a:cubicBezTo>
                  <a:pt x="400804" y="386066"/>
                  <a:pt x="408210" y="373469"/>
                  <a:pt x="417925" y="361086"/>
                </a:cubicBezTo>
                <a:lnTo>
                  <a:pt x="417926" y="361084"/>
                </a:lnTo>
                <a:lnTo>
                  <a:pt x="426528" y="344511"/>
                </a:lnTo>
                <a:lnTo>
                  <a:pt x="427308" y="328367"/>
                </a:lnTo>
                <a:lnTo>
                  <a:pt x="427308" y="328366"/>
                </a:lnTo>
                <a:cubicBezTo>
                  <a:pt x="425642" y="317793"/>
                  <a:pt x="420022" y="307649"/>
                  <a:pt x="412973" y="298219"/>
                </a:cubicBezTo>
                <a:lnTo>
                  <a:pt x="398042" y="265523"/>
                </a:lnTo>
                <a:lnTo>
                  <a:pt x="404399" y="230400"/>
                </a:lnTo>
                <a:cubicBezTo>
                  <a:pt x="407067" y="224873"/>
                  <a:pt x="405733" y="217063"/>
                  <a:pt x="404781" y="210585"/>
                </a:cubicBezTo>
                <a:lnTo>
                  <a:pt x="404781" y="210584"/>
                </a:lnTo>
                <a:lnTo>
                  <a:pt x="400733" y="155911"/>
                </a:lnTo>
                <a:lnTo>
                  <a:pt x="407246" y="130163"/>
                </a:lnTo>
                <a:cubicBezTo>
                  <a:pt x="411056" y="121870"/>
                  <a:pt x="416735" y="113905"/>
                  <a:pt x="424974" y="106380"/>
                </a:cubicBezTo>
                <a:cubicBezTo>
                  <a:pt x="431452" y="100473"/>
                  <a:pt x="434118" y="90567"/>
                  <a:pt x="438500" y="82565"/>
                </a:cubicBezTo>
                <a:cubicBezTo>
                  <a:pt x="447455" y="65801"/>
                  <a:pt x="451503" y="57752"/>
                  <a:pt x="450598" y="50156"/>
                </a:cubicBezTo>
                <a:lnTo>
                  <a:pt x="450598" y="50155"/>
                </a:lnTo>
                <a:cubicBezTo>
                  <a:pt x="449693" y="42558"/>
                  <a:pt x="443835" y="35415"/>
                  <a:pt x="432976" y="20460"/>
                </a:cubicBezTo>
                <a:lnTo>
                  <a:pt x="420949" y="0"/>
                </a:lnTo>
                <a:lnTo>
                  <a:pt x="4543952" y="0"/>
                </a:lnTo>
                <a:lnTo>
                  <a:pt x="4543952" y="3333748"/>
                </a:lnTo>
                <a:lnTo>
                  <a:pt x="284400" y="3333748"/>
                </a:lnTo>
                <a:lnTo>
                  <a:pt x="112147" y="3333748"/>
                </a:lnTo>
                <a:lnTo>
                  <a:pt x="102447" y="3291263"/>
                </a:lnTo>
                <a:cubicBezTo>
                  <a:pt x="96923" y="3268782"/>
                  <a:pt x="87016" y="3247066"/>
                  <a:pt x="83396" y="3224205"/>
                </a:cubicBezTo>
                <a:cubicBezTo>
                  <a:pt x="74824" y="3169911"/>
                  <a:pt x="68728" y="3115235"/>
                  <a:pt x="61870" y="3060559"/>
                </a:cubicBezTo>
                <a:cubicBezTo>
                  <a:pt x="54821" y="3004171"/>
                  <a:pt x="47391" y="2947972"/>
                  <a:pt x="41105" y="2891580"/>
                </a:cubicBezTo>
                <a:cubicBezTo>
                  <a:pt x="37865" y="2860719"/>
                  <a:pt x="37295" y="2829666"/>
                  <a:pt x="34247" y="2798805"/>
                </a:cubicBezTo>
                <a:cubicBezTo>
                  <a:pt x="31579" y="2771752"/>
                  <a:pt x="26626" y="2744891"/>
                  <a:pt x="23386" y="2717840"/>
                </a:cubicBezTo>
                <a:cubicBezTo>
                  <a:pt x="20720" y="2694407"/>
                  <a:pt x="19196" y="2670784"/>
                  <a:pt x="16528" y="2647352"/>
                </a:cubicBezTo>
                <a:cubicBezTo>
                  <a:pt x="12148" y="2609822"/>
                  <a:pt x="7194" y="2572483"/>
                  <a:pt x="2622" y="2535144"/>
                </a:cubicBezTo>
                <a:lnTo>
                  <a:pt x="0" y="2517516"/>
                </a:lnTo>
                <a:lnTo>
                  <a:pt x="0" y="2476684"/>
                </a:lnTo>
                <a:lnTo>
                  <a:pt x="3670" y="2433342"/>
                </a:lnTo>
                <a:lnTo>
                  <a:pt x="0" y="2388258"/>
                </a:lnTo>
                <a:lnTo>
                  <a:pt x="0" y="2362148"/>
                </a:lnTo>
                <a:lnTo>
                  <a:pt x="1098" y="2340065"/>
                </a:lnTo>
                <a:cubicBezTo>
                  <a:pt x="7576" y="2315108"/>
                  <a:pt x="16720" y="2290916"/>
                  <a:pt x="24720" y="2266339"/>
                </a:cubicBezTo>
                <a:cubicBezTo>
                  <a:pt x="25672" y="2263671"/>
                  <a:pt x="25864" y="2260433"/>
                  <a:pt x="26434" y="2257577"/>
                </a:cubicBezTo>
                <a:cubicBezTo>
                  <a:pt x="29675" y="2241382"/>
                  <a:pt x="32913" y="2225381"/>
                  <a:pt x="35771" y="2209187"/>
                </a:cubicBezTo>
                <a:cubicBezTo>
                  <a:pt x="37295" y="2200425"/>
                  <a:pt x="37485" y="2191470"/>
                  <a:pt x="38819" y="2182706"/>
                </a:cubicBezTo>
                <a:cubicBezTo>
                  <a:pt x="44153" y="2148797"/>
                  <a:pt x="35199" y="2111458"/>
                  <a:pt x="58250" y="2082119"/>
                </a:cubicBezTo>
                <a:cubicBezTo>
                  <a:pt x="73110" y="2063068"/>
                  <a:pt x="69680" y="2044589"/>
                  <a:pt x="67394" y="2024207"/>
                </a:cubicBezTo>
                <a:cubicBezTo>
                  <a:pt x="65680" y="2008774"/>
                  <a:pt x="66252" y="1992962"/>
                  <a:pt x="66060" y="1977341"/>
                </a:cubicBezTo>
                <a:cubicBezTo>
                  <a:pt x="65490" y="1949908"/>
                  <a:pt x="65298" y="1922475"/>
                  <a:pt x="64346" y="1895042"/>
                </a:cubicBezTo>
                <a:cubicBezTo>
                  <a:pt x="63966" y="1886278"/>
                  <a:pt x="59202" y="1877326"/>
                  <a:pt x="59964" y="1868752"/>
                </a:cubicBezTo>
                <a:cubicBezTo>
                  <a:pt x="63584" y="1829126"/>
                  <a:pt x="69300" y="1789501"/>
                  <a:pt x="72538" y="1749876"/>
                </a:cubicBezTo>
                <a:cubicBezTo>
                  <a:pt x="74442" y="1727397"/>
                  <a:pt x="70824" y="1704344"/>
                  <a:pt x="73490" y="1682055"/>
                </a:cubicBezTo>
                <a:cubicBezTo>
                  <a:pt x="76538" y="1656338"/>
                  <a:pt x="84348" y="1631192"/>
                  <a:pt x="89113" y="1605663"/>
                </a:cubicBezTo>
                <a:cubicBezTo>
                  <a:pt x="90445" y="1598614"/>
                  <a:pt x="88731" y="1590804"/>
                  <a:pt x="88351" y="1583374"/>
                </a:cubicBezTo>
                <a:cubicBezTo>
                  <a:pt x="87968" y="1574992"/>
                  <a:pt x="87206" y="1566799"/>
                  <a:pt x="87016" y="1558417"/>
                </a:cubicBezTo>
                <a:cubicBezTo>
                  <a:pt x="86634" y="1532888"/>
                  <a:pt x="87206" y="1507361"/>
                  <a:pt x="85872" y="1481833"/>
                </a:cubicBezTo>
                <a:cubicBezTo>
                  <a:pt x="85110" y="1466212"/>
                  <a:pt x="77300" y="1449829"/>
                  <a:pt x="80158" y="1435349"/>
                </a:cubicBezTo>
                <a:cubicBezTo>
                  <a:pt x="85682" y="1405822"/>
                  <a:pt x="73300" y="1376293"/>
                  <a:pt x="83586" y="1346766"/>
                </a:cubicBezTo>
                <a:cubicBezTo>
                  <a:pt x="86634" y="1337620"/>
                  <a:pt x="79014" y="1325047"/>
                  <a:pt x="78634" y="1313997"/>
                </a:cubicBezTo>
                <a:cubicBezTo>
                  <a:pt x="77682" y="1286374"/>
                  <a:pt x="77872" y="1258751"/>
                  <a:pt x="78062" y="1231128"/>
                </a:cubicBezTo>
                <a:cubicBezTo>
                  <a:pt x="78252" y="1206361"/>
                  <a:pt x="75586" y="1180642"/>
                  <a:pt x="80920" y="1156830"/>
                </a:cubicBezTo>
                <a:cubicBezTo>
                  <a:pt x="86634" y="1131873"/>
                  <a:pt x="85872" y="1109394"/>
                  <a:pt x="79396" y="1085199"/>
                </a:cubicBezTo>
                <a:cubicBezTo>
                  <a:pt x="75014" y="1068625"/>
                  <a:pt x="74442" y="1051098"/>
                  <a:pt x="73110" y="1033954"/>
                </a:cubicBezTo>
                <a:cubicBezTo>
                  <a:pt x="71586" y="1015475"/>
                  <a:pt x="75586" y="995090"/>
                  <a:pt x="69300" y="978326"/>
                </a:cubicBezTo>
                <a:cubicBezTo>
                  <a:pt x="50629" y="928412"/>
                  <a:pt x="46629" y="877166"/>
                  <a:pt x="46629" y="824969"/>
                </a:cubicBezTo>
                <a:cubicBezTo>
                  <a:pt x="46629" y="815442"/>
                  <a:pt x="49295" y="805726"/>
                  <a:pt x="52153" y="796584"/>
                </a:cubicBezTo>
                <a:cubicBezTo>
                  <a:pt x="69300" y="743240"/>
                  <a:pt x="67776" y="689708"/>
                  <a:pt x="57297" y="635414"/>
                </a:cubicBezTo>
                <a:cubicBezTo>
                  <a:pt x="55011" y="624174"/>
                  <a:pt x="54629" y="611601"/>
                  <a:pt x="56915" y="600361"/>
                </a:cubicBezTo>
                <a:cubicBezTo>
                  <a:pt x="63584" y="568736"/>
                  <a:pt x="74634" y="538065"/>
                  <a:pt x="79396" y="506250"/>
                </a:cubicBezTo>
                <a:cubicBezTo>
                  <a:pt x="87206" y="453672"/>
                  <a:pt x="60918" y="408141"/>
                  <a:pt x="43771" y="361085"/>
                </a:cubicBezTo>
                <a:cubicBezTo>
                  <a:pt x="31627" y="327508"/>
                  <a:pt x="8016" y="297682"/>
                  <a:pt x="426" y="262524"/>
                </a:cubicBezTo>
                <a:lnTo>
                  <a:pt x="0" y="2496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5FA2CA5F-1362-4803-A687-3BE653703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4816532" y="-1"/>
            <a:chExt cx="874716" cy="6858001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41F7F0E-65F7-4AFA-953C-4A6425C00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824889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FE18D52-98BA-4BFC-BC5A-4FB8A15F0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824889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906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40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1D4AE-9553-479E-B8F4-F48378F5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298" y="669925"/>
            <a:ext cx="4208403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Freedom Riders </a:t>
            </a:r>
            <a:r>
              <a:rPr lang="en-US" b="1" dirty="0" err="1">
                <a:solidFill>
                  <a:schemeClr val="bg1"/>
                </a:solidFill>
              </a:rPr>
              <a:t>Cont</a:t>
            </a:r>
            <a:r>
              <a:rPr lang="en-US" b="1" dirty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434" name="Picture 2" descr="MDAH: Freedom Rides">
            <a:extLst>
              <a:ext uri="{FF2B5EF4-FFF2-40B4-BE49-F238E27FC236}">
                <a16:creationId xmlns:a16="http://schemas.microsoft.com/office/drawing/2014/main" id="{1AF2D4D8-9E5B-412A-B17F-ECC495A2B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1" r="2" b="2"/>
          <a:stretch/>
        </p:blipFill>
        <p:spPr bwMode="auto">
          <a:xfrm>
            <a:off x="416408" y="1153040"/>
            <a:ext cx="2971800" cy="205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Freedom Rides | Encyclopedia of Alabama">
            <a:extLst>
              <a:ext uri="{FF2B5EF4-FFF2-40B4-BE49-F238E27FC236}">
                <a16:creationId xmlns:a16="http://schemas.microsoft.com/office/drawing/2014/main" id="{58BCF71A-6C6A-4E8D-8FAF-179BA5A0C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0" b="1"/>
          <a:stretch/>
        </p:blipFill>
        <p:spPr bwMode="auto">
          <a:xfrm>
            <a:off x="3581400" y="1175224"/>
            <a:ext cx="2971800" cy="20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443" name="Straight Connector 142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45298" y="2026340"/>
            <a:ext cx="54467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6" descr="History: Freedom Riders arrested in Jackson">
            <a:extLst>
              <a:ext uri="{FF2B5EF4-FFF2-40B4-BE49-F238E27FC236}">
                <a16:creationId xmlns:a16="http://schemas.microsoft.com/office/drawing/2014/main" id="{4034AF57-77A4-4DC0-847B-526628299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2" b="2"/>
          <a:stretch/>
        </p:blipFill>
        <p:spPr bwMode="auto">
          <a:xfrm>
            <a:off x="416408" y="3411753"/>
            <a:ext cx="2971800" cy="210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444" name="Straight Connector 144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4776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4" descr="Rep. John Lewis, Freedom Rider, aided civil rights in Mississippi">
            <a:extLst>
              <a:ext uri="{FF2B5EF4-FFF2-40B4-BE49-F238E27FC236}">
                <a16:creationId xmlns:a16="http://schemas.microsoft.com/office/drawing/2014/main" id="{9DF61F4A-620F-4EBB-84A3-37FF7749D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8" r="192" b="-2"/>
          <a:stretch/>
        </p:blipFill>
        <p:spPr bwMode="auto">
          <a:xfrm>
            <a:off x="3581400" y="3411753"/>
            <a:ext cx="2971800" cy="21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6668F-3EFE-4831-83BE-78F1B7B97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298" y="2288833"/>
            <a:ext cx="5130469" cy="4477721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4. Police in Jackson Miss. Turned dogs and fire hoses on protesters.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5. JFK sent federal agents to protect civil rights workers and protestors.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6. Southern states hated federal agents coming down into their state and telling them how to run their affairs. </a:t>
            </a:r>
          </a:p>
        </p:txBody>
      </p:sp>
    </p:spTree>
    <p:extLst>
      <p:ext uri="{BB962C8B-B14F-4D97-AF65-F5344CB8AC3E}">
        <p14:creationId xmlns:p14="http://schemas.microsoft.com/office/powerpoint/2010/main" val="195468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Grandfather clause origin | Fact | FactRepublic.com">
            <a:extLst>
              <a:ext uri="{FF2B5EF4-FFF2-40B4-BE49-F238E27FC236}">
                <a16:creationId xmlns:a16="http://schemas.microsoft.com/office/drawing/2014/main" id="{5166D39F-7B21-4032-87AF-6D25EF77A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r="1" b="1"/>
          <a:stretch/>
        </p:blipFill>
        <p:spPr bwMode="auto">
          <a:xfrm>
            <a:off x="20" y="1"/>
            <a:ext cx="6088360" cy="3333749"/>
          </a:xfrm>
          <a:custGeom>
            <a:avLst/>
            <a:gdLst/>
            <a:ahLst/>
            <a:cxnLst/>
            <a:rect l="l" t="t" r="r" b="b"/>
            <a:pathLst>
              <a:path w="6088380" h="3333749">
                <a:moveTo>
                  <a:pt x="0" y="0"/>
                </a:moveTo>
                <a:lnTo>
                  <a:pt x="6088380" y="0"/>
                </a:lnTo>
                <a:lnTo>
                  <a:pt x="6088380" y="2202180"/>
                </a:lnTo>
                <a:lnTo>
                  <a:pt x="5913795" y="3333749"/>
                </a:lnTo>
                <a:lnTo>
                  <a:pt x="0" y="33337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egregation in the United States - HISTORY">
            <a:extLst>
              <a:ext uri="{FF2B5EF4-FFF2-40B4-BE49-F238E27FC236}">
                <a16:creationId xmlns:a16="http://schemas.microsoft.com/office/drawing/2014/main" id="{D781427E-9FA1-4B5F-85BF-199B25477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" r="2" b="2073"/>
          <a:stretch/>
        </p:blipFill>
        <p:spPr bwMode="auto">
          <a:xfrm>
            <a:off x="20" y="3524252"/>
            <a:ext cx="6088360" cy="3333748"/>
          </a:xfrm>
          <a:custGeom>
            <a:avLst/>
            <a:gdLst/>
            <a:ahLst/>
            <a:cxnLst/>
            <a:rect l="l" t="t" r="r" b="b"/>
            <a:pathLst>
              <a:path w="6088380" h="3333748">
                <a:moveTo>
                  <a:pt x="0" y="0"/>
                </a:moveTo>
                <a:lnTo>
                  <a:pt x="5884403" y="0"/>
                </a:lnTo>
                <a:lnTo>
                  <a:pt x="5882640" y="11428"/>
                </a:lnTo>
                <a:lnTo>
                  <a:pt x="5562600" y="1931668"/>
                </a:lnTo>
                <a:lnTo>
                  <a:pt x="6088380" y="3333748"/>
                </a:lnTo>
                <a:lnTo>
                  <a:pt x="0" y="333374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D6115-4CC8-4FE4-9CB6-4D193E6F5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5531" y="1045457"/>
            <a:ext cx="4391024" cy="26820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bg1">
                    <a:alpha val="80000"/>
                  </a:schemeClr>
                </a:solidFill>
              </a:rPr>
              <a:t>6. Even though on paper African Americans were Equal, these rights were not put into practice in the South</a:t>
            </a:r>
            <a:endParaRPr lang="en-US" sz="4000" b="1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2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A494-BA1B-49AE-89BC-FE750318C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76201"/>
            <a:ext cx="5712824" cy="1763485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/>
              <a:t>Roadblocks to Equal Rights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E29D5-6C06-4E77-9A34-06F082060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028825"/>
            <a:ext cx="4558309" cy="4524375"/>
          </a:xfrm>
        </p:spPr>
        <p:txBody>
          <a:bodyPr anchor="t">
            <a:normAutofit lnSpcReduction="10000"/>
          </a:bodyPr>
          <a:lstStyle/>
          <a:p>
            <a:r>
              <a:rPr lang="en-US" altLang="en-US" sz="3200" dirty="0"/>
              <a:t>1. Literacy tests, Poll Tax, and Grandfather Clauses all kept blacks living in the South from enjoying their Constitutional Rights.</a:t>
            </a:r>
          </a:p>
          <a:p>
            <a:r>
              <a:rPr lang="en-US" altLang="en-US" sz="3200" dirty="0"/>
              <a:t>2. KKK terrorized people to prevent African Americans from exercising their rights </a:t>
            </a:r>
          </a:p>
          <a:p>
            <a:endParaRPr lang="en-US" sz="1800" dirty="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By th' Way, What's That Big Word? - Editorial Cartoons - Digital Collections">
            <a:extLst>
              <a:ext uri="{FF2B5EF4-FFF2-40B4-BE49-F238E27FC236}">
                <a16:creationId xmlns:a16="http://schemas.microsoft.com/office/drawing/2014/main" id="{4DE0EED0-0DF1-4240-B8CA-D4CE7E471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7" r="-1" b="15161"/>
          <a:stretch/>
        </p:blipFill>
        <p:spPr bwMode="auto"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C78EAA-4BD9-4E05-BE65-D0CB7E71F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4" r="14715" b="2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E2429-B55D-41D6-85AF-43858B458D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3" r="-4" b="-4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2246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A1C6-1F4F-435A-BB30-4E1151FA1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729343"/>
            <a:ext cx="4668257" cy="199250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More</a:t>
            </a:r>
            <a:r>
              <a:rPr lang="en-US" dirty="0"/>
              <a:t> </a:t>
            </a:r>
            <a:r>
              <a:rPr lang="en-US" altLang="en-US" b="1" dirty="0"/>
              <a:t>Roadblocks to Equal Rights</a:t>
            </a:r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6" name="Picture 6" descr="EOC BLACK HISTORY FACTS: HOMER PLESSY">
            <a:extLst>
              <a:ext uri="{FF2B5EF4-FFF2-40B4-BE49-F238E27FC236}">
                <a16:creationId xmlns:a16="http://schemas.microsoft.com/office/drawing/2014/main" id="{33835F13-F4EF-431D-A910-DD2801BB5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5916"/>
          <a:stretch/>
        </p:blipFill>
        <p:spPr bwMode="auto"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3967260A-85E8-4D72-91F2-93FEF6A53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 r="20711" b="2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lessy v. Ferguson (@Ferguson_Plessy) | Twitter">
            <a:extLst>
              <a:ext uri="{FF2B5EF4-FFF2-40B4-BE49-F238E27FC236}">
                <a16:creationId xmlns:a16="http://schemas.microsoft.com/office/drawing/2014/main" id="{663266C6-53D0-4509-BB89-4C26B7C11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" r="3" b="4053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3320D-1267-4467-A6DD-4ECAB59B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615904"/>
          </a:xfrm>
          <a:noFill/>
        </p:spPr>
        <p:txBody>
          <a:bodyPr anchor="t">
            <a:normAutofit/>
          </a:bodyPr>
          <a:lstStyle/>
          <a:p>
            <a:r>
              <a:rPr lang="en-US" altLang="en-US" dirty="0"/>
              <a:t>3. Major Supreme Court Case: 1896- Plessy vs Ferguson- Supreme Court stated that there can be “Separate but Equal” facilities. Colored only, and white only. Ex. schools, restaurants, restrooms, </a:t>
            </a:r>
            <a:r>
              <a:rPr lang="en-US" altLang="en-US" dirty="0" err="1"/>
              <a:t>etc</a:t>
            </a:r>
            <a:endParaRPr lang="en-US" alt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93252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Brown vs Bd of Ed">
            <a:extLst>
              <a:ext uri="{FF2B5EF4-FFF2-40B4-BE49-F238E27FC236}">
                <a16:creationId xmlns:a16="http://schemas.microsoft.com/office/drawing/2014/main" id="{0E0C7BCD-FB58-4F45-8D87-9B5D9371F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r="19923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4D5F5-31DC-41FC-B2E3-9A4AC83D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34" y="880110"/>
            <a:ext cx="3438144" cy="1124712"/>
          </a:xfrm>
        </p:spPr>
        <p:txBody>
          <a:bodyPr anchor="b">
            <a:normAutofit/>
          </a:bodyPr>
          <a:lstStyle/>
          <a:p>
            <a:pPr algn="ctr"/>
            <a:r>
              <a:rPr lang="en-US" altLang="en-US" sz="2800" dirty="0"/>
              <a:t>Brown vs Board of Education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056B5E-AB6B-491B-B448-51D0DF648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389626" cy="3969258"/>
          </a:xfrm>
        </p:spPr>
        <p:txBody>
          <a:bodyPr anchor="t">
            <a:normAutofit/>
          </a:bodyPr>
          <a:lstStyle/>
          <a:p>
            <a:r>
              <a:rPr lang="en-US" altLang="en-US" sz="2400" dirty="0"/>
              <a:t>1. The separate facilities for African Americans were rarely equal to those of whites. Far less money was spent on all black schools, restrooms and all public facilities.</a:t>
            </a:r>
          </a:p>
          <a:p>
            <a:r>
              <a:rPr lang="en-US" altLang="en-US" sz="2400" dirty="0"/>
              <a:t>2. 1954, Supreme Court finally overturned the Plessy vs Ferguson case.</a:t>
            </a:r>
          </a:p>
          <a:p>
            <a:r>
              <a:rPr lang="en-US" altLang="en-US" sz="2400" dirty="0"/>
              <a:t>3. The Brown vs the BD. of Education case stated that separating races in public facilities is unconstitutional.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06365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A2C23-6691-4B93-BBFB-144F8AEC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489" y="367880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More Brown vs. BOE</a:t>
            </a:r>
          </a:p>
        </p:txBody>
      </p:sp>
      <p:pic>
        <p:nvPicPr>
          <p:cNvPr id="6148" name="Picture 4" descr="City Integration - civil rights">
            <a:extLst>
              <a:ext uri="{FF2B5EF4-FFF2-40B4-BE49-F238E27FC236}">
                <a16:creationId xmlns:a16="http://schemas.microsoft.com/office/drawing/2014/main" id="{5814C1B7-67A4-40C9-9065-08D1C5492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" r="-2" b="-2"/>
          <a:stretch/>
        </p:blipFill>
        <p:spPr bwMode="auto">
          <a:xfrm>
            <a:off x="20" y="10"/>
            <a:ext cx="5983982" cy="3333738"/>
          </a:xfrm>
          <a:custGeom>
            <a:avLst/>
            <a:gdLst/>
            <a:ahLst/>
            <a:cxnLst/>
            <a:rect l="l" t="t" r="r" b="b"/>
            <a:pathLst>
              <a:path w="5984002" h="3333748">
                <a:moveTo>
                  <a:pt x="0" y="0"/>
                </a:moveTo>
                <a:lnTo>
                  <a:pt x="5984002" y="0"/>
                </a:lnTo>
                <a:lnTo>
                  <a:pt x="5984002" y="3207466"/>
                </a:lnTo>
                <a:lnTo>
                  <a:pt x="5974632" y="3224222"/>
                </a:lnTo>
                <a:cubicBezTo>
                  <a:pt x="5971874" y="3232240"/>
                  <a:pt x="5969769" y="3240871"/>
                  <a:pt x="5966960" y="3248619"/>
                </a:cubicBezTo>
                <a:cubicBezTo>
                  <a:pt x="5960339" y="3266468"/>
                  <a:pt x="5963751" y="3279610"/>
                  <a:pt x="5983007" y="3289222"/>
                </a:cubicBezTo>
                <a:lnTo>
                  <a:pt x="5984002" y="3290152"/>
                </a:lnTo>
                <a:lnTo>
                  <a:pt x="5984002" y="3333748"/>
                </a:lnTo>
                <a:lnTo>
                  <a:pt x="0" y="333374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ho Was Thurgood Marshall Before He Became a Judge? - The Atlantic">
            <a:extLst>
              <a:ext uri="{FF2B5EF4-FFF2-40B4-BE49-F238E27FC236}">
                <a16:creationId xmlns:a16="http://schemas.microsoft.com/office/drawing/2014/main" id="{C613A80F-04D0-4E12-A075-5C7203C9C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r="15393" b="-2"/>
          <a:stretch/>
        </p:blipFill>
        <p:spPr bwMode="auto">
          <a:xfrm>
            <a:off x="20" y="3524255"/>
            <a:ext cx="2952729" cy="3333749"/>
          </a:xfrm>
          <a:custGeom>
            <a:avLst/>
            <a:gdLst/>
            <a:ahLst/>
            <a:cxnLst/>
            <a:rect l="l" t="t" r="r" b="b"/>
            <a:pathLst>
              <a:path w="2952749" h="3333749">
                <a:moveTo>
                  <a:pt x="0" y="0"/>
                </a:moveTo>
                <a:lnTo>
                  <a:pt x="2952749" y="0"/>
                </a:lnTo>
                <a:lnTo>
                  <a:pt x="2952749" y="3333749"/>
                </a:lnTo>
                <a:lnTo>
                  <a:pt x="0" y="33337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emand for School Integration Leads to Massive 1964 Boycott — In New York  City | SchoolBook | WNYC">
            <a:extLst>
              <a:ext uri="{FF2B5EF4-FFF2-40B4-BE49-F238E27FC236}">
                <a16:creationId xmlns:a16="http://schemas.microsoft.com/office/drawing/2014/main" id="{75FCCA83-3065-49EA-8C46-4FD8580EB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6" r="17770" b="-1"/>
          <a:stretch/>
        </p:blipFill>
        <p:spPr bwMode="auto">
          <a:xfrm>
            <a:off x="3143249" y="3524256"/>
            <a:ext cx="2660651" cy="3333744"/>
          </a:xfrm>
          <a:custGeom>
            <a:avLst/>
            <a:gdLst/>
            <a:ahLst/>
            <a:cxnLst/>
            <a:rect l="l" t="t" r="r" b="b"/>
            <a:pathLst>
              <a:path w="2660651" h="3333744">
                <a:moveTo>
                  <a:pt x="0" y="0"/>
                </a:moveTo>
                <a:lnTo>
                  <a:pt x="2660651" y="0"/>
                </a:lnTo>
                <a:lnTo>
                  <a:pt x="2660651" y="3333744"/>
                </a:lnTo>
                <a:lnTo>
                  <a:pt x="0" y="33337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4B0C-2CE5-4E6F-AA31-09D6E158E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327" y="1409040"/>
            <a:ext cx="4391024" cy="2682000"/>
          </a:xfrm>
        </p:spPr>
        <p:txBody>
          <a:bodyPr>
            <a:noAutofit/>
          </a:bodyPr>
          <a:lstStyle/>
          <a:p>
            <a:r>
              <a:rPr lang="en-US" altLang="en-US" b="1" dirty="0">
                <a:solidFill>
                  <a:schemeClr val="bg1">
                    <a:alpha val="80000"/>
                  </a:schemeClr>
                </a:solidFill>
              </a:rPr>
              <a:t>4. The court victory was a major victory for the NAACP- </a:t>
            </a:r>
            <a:r>
              <a:rPr lang="en-US" altLang="en-US" sz="2600" b="1" dirty="0">
                <a:solidFill>
                  <a:schemeClr val="bg1">
                    <a:alpha val="80000"/>
                  </a:schemeClr>
                </a:solidFill>
              </a:rPr>
              <a:t>Head lawyer for the NAACP was Thurgood Marshall.</a:t>
            </a:r>
          </a:p>
          <a:p>
            <a:r>
              <a:rPr lang="en-US" altLang="en-US" sz="2600" b="1" dirty="0">
                <a:solidFill>
                  <a:schemeClr val="bg1">
                    <a:alpha val="80000"/>
                  </a:schemeClr>
                </a:solidFill>
              </a:rPr>
              <a:t>5. The South had no choice but to integrate their public facilities</a:t>
            </a:r>
            <a:endParaRPr lang="en-US" sz="2600" b="1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9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B126-155D-4BCE-BA48-2B536482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Thurgood Marshall and Brown v. Board of Education">
            <a:hlinkClick r:id="" action="ppaction://media"/>
            <a:extLst>
              <a:ext uri="{FF2B5EF4-FFF2-40B4-BE49-F238E27FC236}">
                <a16:creationId xmlns:a16="http://schemas.microsoft.com/office/drawing/2014/main" id="{7F46C475-2B6A-469B-A1C9-80AB816D0B7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0040" y="217170"/>
            <a:ext cx="11704320" cy="638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 of empty bus">
            <a:extLst>
              <a:ext uri="{FF2B5EF4-FFF2-40B4-BE49-F238E27FC236}">
                <a16:creationId xmlns:a16="http://schemas.microsoft.com/office/drawing/2014/main" id="{AFAA01A2-D77B-48A9-8FEE-A3D84DB22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19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1FF2C-D57F-4E5D-9351-24A609494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010" y="2242539"/>
            <a:ext cx="7459980" cy="1425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/>
              <a:t>Montgomery Bus Boycott</a:t>
            </a:r>
          </a:p>
        </p:txBody>
      </p:sp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rgbClr val="2A2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555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761</Words>
  <Application>Microsoft Office PowerPoint</Application>
  <PresentationFormat>Widescreen</PresentationFormat>
  <Paragraphs>56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Civil Rights Unit </vt:lpstr>
      <vt:lpstr>Background</vt:lpstr>
      <vt:lpstr>PowerPoint Presentation</vt:lpstr>
      <vt:lpstr>Roadblocks to Equal Rights</vt:lpstr>
      <vt:lpstr>More Roadblocks to Equal Rights</vt:lpstr>
      <vt:lpstr>Brown vs Board of Education</vt:lpstr>
      <vt:lpstr>More Brown vs. BOE</vt:lpstr>
      <vt:lpstr>PowerPoint Presentation</vt:lpstr>
      <vt:lpstr>Montgomery Bus Boycott</vt:lpstr>
      <vt:lpstr>Montgomery  Bus Boycott Continued </vt:lpstr>
      <vt:lpstr>Montgomery Bus Boycott Continued…</vt:lpstr>
      <vt:lpstr>Little Rock Arkansas</vt:lpstr>
      <vt:lpstr>Little Rock Cont…</vt:lpstr>
      <vt:lpstr>Little Rock Cont…</vt:lpstr>
      <vt:lpstr>Sit-ins at Lunch Counters </vt:lpstr>
      <vt:lpstr>Sit-ins at Lunch Counters Cont… </vt:lpstr>
      <vt:lpstr>Sit-ins at Lunch Counters Cont.. </vt:lpstr>
      <vt:lpstr>Freedom Riders </vt:lpstr>
      <vt:lpstr>Freedom Riders – Cont.. </vt:lpstr>
      <vt:lpstr>Freedom Riders Cont…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 Unit</dc:title>
  <dc:creator>Alian, Justin</dc:creator>
  <cp:lastModifiedBy>Alian, Justin</cp:lastModifiedBy>
  <cp:revision>3</cp:revision>
  <dcterms:created xsi:type="dcterms:W3CDTF">2021-04-15T18:16:46Z</dcterms:created>
  <dcterms:modified xsi:type="dcterms:W3CDTF">2021-04-15T19:39:42Z</dcterms:modified>
</cp:coreProperties>
</file>